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</p:sldMasterIdLst>
  <p:notesMasterIdLst>
    <p:notesMasterId r:id="rId54"/>
  </p:notesMasterIdLst>
  <p:handoutMasterIdLst>
    <p:handoutMasterId r:id="rId55"/>
  </p:handoutMasterIdLst>
  <p:sldIdLst>
    <p:sldId id="339" r:id="rId2"/>
    <p:sldId id="377" r:id="rId3"/>
    <p:sldId id="378" r:id="rId4"/>
    <p:sldId id="379" r:id="rId5"/>
    <p:sldId id="380" r:id="rId6"/>
    <p:sldId id="381" r:id="rId7"/>
    <p:sldId id="329" r:id="rId8"/>
    <p:sldId id="366" r:id="rId9"/>
    <p:sldId id="367" r:id="rId10"/>
    <p:sldId id="258" r:id="rId11"/>
    <p:sldId id="259" r:id="rId12"/>
    <p:sldId id="265" r:id="rId13"/>
    <p:sldId id="268" r:id="rId14"/>
    <p:sldId id="382" r:id="rId15"/>
    <p:sldId id="383" r:id="rId16"/>
    <p:sldId id="384" r:id="rId17"/>
    <p:sldId id="332" r:id="rId18"/>
    <p:sldId id="348" r:id="rId19"/>
    <p:sldId id="351" r:id="rId20"/>
    <p:sldId id="352" r:id="rId21"/>
    <p:sldId id="353" r:id="rId22"/>
    <p:sldId id="355" r:id="rId23"/>
    <p:sldId id="289" r:id="rId24"/>
    <p:sldId id="290" r:id="rId25"/>
    <p:sldId id="292" r:id="rId26"/>
    <p:sldId id="374" r:id="rId27"/>
    <p:sldId id="388" r:id="rId28"/>
    <p:sldId id="385" r:id="rId29"/>
    <p:sldId id="389" r:id="rId30"/>
    <p:sldId id="387" r:id="rId31"/>
    <p:sldId id="390" r:id="rId32"/>
    <p:sldId id="386" r:id="rId33"/>
    <p:sldId id="391" r:id="rId34"/>
    <p:sldId id="392" r:id="rId35"/>
    <p:sldId id="393" r:id="rId36"/>
    <p:sldId id="394" r:id="rId37"/>
    <p:sldId id="295" r:id="rId38"/>
    <p:sldId id="373" r:id="rId39"/>
    <p:sldId id="299" r:id="rId40"/>
    <p:sldId id="375" r:id="rId41"/>
    <p:sldId id="298" r:id="rId42"/>
    <p:sldId id="376" r:id="rId43"/>
    <p:sldId id="358" r:id="rId44"/>
    <p:sldId id="365" r:id="rId45"/>
    <p:sldId id="276" r:id="rId46"/>
    <p:sldId id="305" r:id="rId47"/>
    <p:sldId id="306" r:id="rId48"/>
    <p:sldId id="307" r:id="rId49"/>
    <p:sldId id="308" r:id="rId50"/>
    <p:sldId id="310" r:id="rId51"/>
    <p:sldId id="359" r:id="rId52"/>
    <p:sldId id="360" r:id="rId53"/>
  </p:sldIdLst>
  <p:sldSz cx="9144000" cy="6858000" type="screen4x3"/>
  <p:notesSz cx="6858000" cy="90773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000000"/>
    <a:srgbClr val="C0FEF9"/>
    <a:srgbClr val="800000"/>
    <a:srgbClr val="FF0033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618" autoAdjust="0"/>
  </p:normalViewPr>
  <p:slideViewPr>
    <p:cSldViewPr snapToGrid="0">
      <p:cViewPr>
        <p:scale>
          <a:sx n="73" d="100"/>
          <a:sy n="73" d="100"/>
        </p:scale>
        <p:origin x="-188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9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330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2330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fld id="{1CE3B241-B5ED-4104-9748-C39369CDC01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049588" y="8647113"/>
            <a:ext cx="758825" cy="25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34975"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68363"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03338"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736725"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193925" defTabSz="868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651125" defTabSz="868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108325" defTabSz="868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565525" defTabSz="868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1200">
                <a:latin typeface="Arial" charset="0"/>
              </a:rPr>
              <a:t>Page </a:t>
            </a:r>
            <a:fld id="{C24636A5-9251-4473-9D2B-A76045CDDE6D}" type="slidenum">
              <a:rPr lang="en-US" altLang="en-US" sz="1200">
                <a:latin typeface="Arial" charset="0"/>
              </a:rPr>
              <a:pPr algn="ctr">
                <a:lnSpc>
                  <a:spcPct val="90000"/>
                </a:lnSpc>
              </a:pPr>
              <a:t>‹#›</a:t>
            </a:fld>
            <a:endParaRPr lang="en-US" altLang="en-US" sz="12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711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330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2330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fld id="{8AE72C56-E14B-4F54-A9B0-02B0BADABDF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11650"/>
            <a:ext cx="5029200" cy="408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Body Text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049588" y="8647113"/>
            <a:ext cx="758825" cy="25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34975"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868363"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03338"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736725" defTabSz="868363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193925" defTabSz="868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651125" defTabSz="868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108325" defTabSz="868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565525" defTabSz="868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sz="1200">
                <a:latin typeface="Arial" charset="0"/>
              </a:rPr>
              <a:t>Page </a:t>
            </a:r>
            <a:fld id="{B1025D2B-B4D7-4F6B-A6AB-7D48198A642B}" type="slidenum">
              <a:rPr lang="en-US" altLang="en-US" sz="1200">
                <a:latin typeface="Arial" charset="0"/>
              </a:rPr>
              <a:pPr algn="ctr">
                <a:lnSpc>
                  <a:spcPct val="90000"/>
                </a:lnSpc>
              </a:pPr>
              <a:t>‹#›</a:t>
            </a:fld>
            <a:endParaRPr lang="en-US" altLang="en-US" sz="1200">
              <a:latin typeface="Arial" charset="0"/>
            </a:endParaRPr>
          </a:p>
        </p:txBody>
      </p:sp>
      <p:sp>
        <p:nvSpPr>
          <p:cNvPr id="2056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87388"/>
            <a:ext cx="4521200" cy="3390900"/>
          </a:xfrm>
          <a:prstGeom prst="rect">
            <a:avLst/>
          </a:prstGeom>
          <a:noFill/>
          <a:ln w="12699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  <p:extLst>
      <p:ext uri="{BB962C8B-B14F-4D97-AF65-F5344CB8AC3E}">
        <p14:creationId xmlns:p14="http://schemas.microsoft.com/office/powerpoint/2010/main" val="13469088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ABB78A-4089-49BD-9DD0-9299D96B68EB}" type="slidenum">
              <a:rPr lang="en-US" altLang="en-US"/>
              <a:pPr/>
              <a:t>2</a:t>
            </a:fld>
            <a:endParaRPr lang="en-US" altLang="en-US" dirty="0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8B5416-B2BF-4133-AE80-87756344A17E}" type="slidenum">
              <a:rPr lang="en-US" altLang="en-US"/>
              <a:pPr/>
              <a:t>3</a:t>
            </a:fld>
            <a:endParaRPr lang="en-US" altLang="en-US" dirty="0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11730"/>
            <a:ext cx="5029200" cy="4084796"/>
          </a:xfrm>
        </p:spPr>
        <p:txBody>
          <a:bodyPr/>
          <a:lstStyle/>
          <a:p>
            <a:endParaRPr lang="tr-T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1E9E79-DF4B-4C32-9A78-200F3809E412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11730"/>
            <a:ext cx="5029200" cy="4084796"/>
          </a:xfrm>
        </p:spPr>
        <p:txBody>
          <a:bodyPr/>
          <a:lstStyle/>
          <a:p>
            <a:endParaRPr lang="tr-T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B38FDA-9565-4959-BCF2-27631E95BFB7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11730"/>
            <a:ext cx="5029200" cy="4084796"/>
          </a:xfrm>
        </p:spPr>
        <p:txBody>
          <a:bodyPr/>
          <a:lstStyle/>
          <a:p>
            <a:endParaRPr lang="tr-T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71A559-9842-4A32-9087-43BDAFCB3046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 alt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6735A30-C32D-4B6F-A167-B10E29EC2F1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F7A5E-39D9-4422-B18E-B36CCA16E4F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CF68A-1289-43C0-AF68-23D6116ABBA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0C5365C-4CA3-4BDC-9DA2-89FE209E9789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 alt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3682383-8428-4B23-B597-119541D114C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F5671-DB53-4167-84EB-82D55B1F1549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A4BCA-3502-4DD0-8AFB-60BA6205A187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5A33F5F-968F-4C4C-8DE9-F89A77F19C4D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E3A8-CDE1-4CCF-AE3E-7EA29A085B8C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46042FE-89C6-4504-9627-FA93F32892B5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4DAA193-6ACA-4D1D-BE1C-37B58ADE6948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08B9CE9-D094-4BD4-A5DB-DCB374F33A9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5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0513" y="0"/>
            <a:ext cx="8610600" cy="2101850"/>
          </a:xfrm>
        </p:spPr>
        <p:txBody>
          <a:bodyPr/>
          <a:lstStyle/>
          <a:p>
            <a:r>
              <a:rPr lang="en-US" altLang="en-US" sz="5400" dirty="0" smtClean="0">
                <a:effectLst/>
                <a:latin typeface="Arial" charset="0"/>
              </a:rPr>
              <a:t>Unit </a:t>
            </a:r>
            <a:r>
              <a:rPr lang="en-US" altLang="en-US" sz="5400" dirty="0">
                <a:latin typeface="Arial" charset="0"/>
              </a:rPr>
              <a:t>4</a:t>
            </a:r>
            <a:r>
              <a:rPr lang="en-US" altLang="en-US" sz="5400" dirty="0">
                <a:effectLst/>
                <a:latin typeface="Arial" charset="0"/>
              </a:rPr>
              <a:t/>
            </a:r>
            <a:br>
              <a:rPr lang="en-US" altLang="en-US" sz="5400" dirty="0">
                <a:effectLst/>
                <a:latin typeface="Arial" charset="0"/>
              </a:rPr>
            </a:br>
            <a:r>
              <a:rPr lang="en-US" altLang="en-US" sz="5400" dirty="0" smtClean="0">
                <a:effectLst/>
                <a:latin typeface="Arial" charset="0"/>
              </a:rPr>
              <a:t>			</a:t>
            </a:r>
            <a:r>
              <a:rPr lang="en-US" altLang="en-US" sz="5400" i="1" dirty="0" smtClean="0">
                <a:effectLst/>
                <a:latin typeface="Arial" charset="0"/>
              </a:rPr>
              <a:t>Gas Laws</a:t>
            </a:r>
            <a:endParaRPr lang="en-US" altLang="en-US" sz="5400" i="1" dirty="0">
              <a:effectLst/>
              <a:latin typeface="Arial" charset="0"/>
            </a:endParaRP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76800"/>
            <a:ext cx="6400800" cy="1752600"/>
          </a:xfrm>
        </p:spPr>
        <p:txBody>
          <a:bodyPr/>
          <a:lstStyle/>
          <a:p>
            <a:r>
              <a:rPr lang="en-US" altLang="en-US" dirty="0" smtClean="0">
                <a:effectLst/>
                <a:latin typeface="Arial" charset="0"/>
              </a:rPr>
              <a:t>Chemistry</a:t>
            </a:r>
            <a:endParaRPr lang="en-US" altLang="en-US" dirty="0">
              <a:effectLst/>
              <a:latin typeface="Arial" charset="0"/>
            </a:endParaRPr>
          </a:p>
          <a:p>
            <a:r>
              <a:rPr lang="en-US" altLang="en-US" dirty="0" smtClean="0">
                <a:effectLst/>
                <a:latin typeface="Arial" charset="0"/>
              </a:rPr>
              <a:t>CDO High School</a:t>
            </a:r>
            <a:endParaRPr lang="en-US" altLang="en-US" dirty="0">
              <a:effectLst/>
              <a:latin typeface="Arial" charset="0"/>
            </a:endParaRPr>
          </a:p>
        </p:txBody>
      </p:sp>
      <p:pic>
        <p:nvPicPr>
          <p:cNvPr id="209925" name="Picture 5" descr="balloons7bit"/>
          <p:cNvPicPr>
            <a:picLocks noChangeAspect="1" noChangeArrowheads="1"/>
          </p:cNvPicPr>
          <p:nvPr/>
        </p:nvPicPr>
        <p:blipFill>
          <a:blip r:embed="rId2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00" b="13200"/>
          <a:stretch>
            <a:fillRect/>
          </a:stretch>
        </p:blipFill>
        <p:spPr bwMode="auto">
          <a:xfrm>
            <a:off x="2743200" y="2211388"/>
            <a:ext cx="3505200" cy="2579687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  <a:noFill/>
          <a:ln/>
        </p:spPr>
        <p:txBody>
          <a:bodyPr lIns="92075" tIns="46038" rIns="92075" bIns="46038" anchor="b"/>
          <a:lstStyle/>
          <a:p>
            <a:pPr defTabSz="917575"/>
            <a:r>
              <a:rPr lang="en-US" altLang="en-US" b="1" u="sng" dirty="0">
                <a:solidFill>
                  <a:schemeClr val="tx1"/>
                </a:solidFill>
                <a:latin typeface="Arial" charset="0"/>
              </a:rPr>
              <a:t>2</a:t>
            </a:r>
            <a:r>
              <a:rPr lang="en-US" altLang="en-US" b="1" u="sng" dirty="0" smtClean="0">
                <a:solidFill>
                  <a:schemeClr val="tx1"/>
                </a:solidFill>
                <a:effectLst/>
                <a:latin typeface="Arial" charset="0"/>
              </a:rPr>
              <a:t>.  </a:t>
            </a:r>
            <a:r>
              <a:rPr lang="en-US" altLang="en-US" b="1" u="sng" dirty="0">
                <a:solidFill>
                  <a:schemeClr val="tx1"/>
                </a:solidFill>
                <a:effectLst/>
                <a:latin typeface="Arial" charset="0"/>
              </a:rPr>
              <a:t>Amount of Gas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914400"/>
            <a:ext cx="8610600" cy="5715000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altLang="en-US" sz="4200" dirty="0" smtClean="0">
                <a:effectLst/>
                <a:latin typeface="Arial" charset="0"/>
              </a:rPr>
              <a:t>Increasing </a:t>
            </a:r>
            <a:r>
              <a:rPr lang="en-US" altLang="en-US" sz="4200" dirty="0">
                <a:effectLst/>
                <a:latin typeface="Arial" charset="0"/>
              </a:rPr>
              <a:t>the number of gas particles increases the number of collisions</a:t>
            </a:r>
          </a:p>
          <a:p>
            <a:pPr lvl="1">
              <a:lnSpc>
                <a:spcPct val="90000"/>
              </a:lnSpc>
              <a:buClr>
                <a:schemeClr val="hlink"/>
              </a:buClr>
            </a:pPr>
            <a:r>
              <a:rPr lang="en-US" altLang="en-US" sz="4200" dirty="0">
                <a:effectLst/>
                <a:latin typeface="Arial" charset="0"/>
              </a:rPr>
              <a:t>thus, the </a:t>
            </a:r>
            <a:r>
              <a:rPr lang="en-US" altLang="en-US" sz="4200" b="1" dirty="0">
                <a:solidFill>
                  <a:srgbClr val="FF0000"/>
                </a:solidFill>
                <a:effectLst/>
                <a:latin typeface="Arial" charset="0"/>
              </a:rPr>
              <a:t>pressure </a:t>
            </a:r>
            <a:r>
              <a:rPr lang="en-US" altLang="en-US" sz="4200" b="1" dirty="0" smtClean="0">
                <a:solidFill>
                  <a:srgbClr val="FF0000"/>
                </a:solidFill>
                <a:effectLst/>
                <a:latin typeface="Arial" charset="0"/>
              </a:rPr>
              <a:t>increases</a:t>
            </a:r>
          </a:p>
          <a:p>
            <a:pPr marL="365760" lvl="1" indent="0">
              <a:lnSpc>
                <a:spcPct val="90000"/>
              </a:lnSpc>
              <a:buClr>
                <a:schemeClr val="hlink"/>
              </a:buClr>
              <a:buNone/>
            </a:pPr>
            <a:endParaRPr lang="en-US" altLang="en-US" sz="4200" b="1" dirty="0"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uiExpand="1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051" y="1036320"/>
            <a:ext cx="8610600" cy="1371600"/>
          </a:xfrm>
          <a:noFill/>
          <a:ln/>
        </p:spPr>
        <p:txBody>
          <a:bodyPr lIns="92075" tIns="46038" rIns="92075" bIns="46038" anchor="b">
            <a:noAutofit/>
          </a:bodyPr>
          <a:lstStyle/>
          <a:p>
            <a:pPr defTabSz="917575"/>
            <a:r>
              <a:rPr lang="en-US" altLang="en-US" sz="4400" b="1" dirty="0">
                <a:solidFill>
                  <a:srgbClr val="C00000"/>
                </a:solidFill>
                <a:effectLst/>
                <a:latin typeface="Arial" charset="0"/>
              </a:rPr>
              <a:t>Pressure and the number of molecules are </a:t>
            </a:r>
            <a:r>
              <a:rPr lang="en-US" altLang="en-US" sz="4400" b="1" i="1" u="sng" dirty="0">
                <a:solidFill>
                  <a:srgbClr val="C00000"/>
                </a:solidFill>
                <a:effectLst/>
                <a:latin typeface="Arial" charset="0"/>
              </a:rPr>
              <a:t>directly related</a:t>
            </a:r>
            <a:r>
              <a:rPr lang="en-US" altLang="en-US" sz="44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828800"/>
            <a:ext cx="8686800" cy="4876800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endParaRPr lang="en-US" altLang="en-US" sz="4000" dirty="0" smtClean="0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altLang="en-US" sz="4000" dirty="0" smtClean="0">
                <a:effectLst/>
                <a:latin typeface="Arial" charset="0"/>
              </a:rPr>
              <a:t>Gases </a:t>
            </a:r>
            <a:r>
              <a:rPr lang="en-US" altLang="en-US" sz="4000" dirty="0">
                <a:effectLst/>
                <a:latin typeface="Arial" charset="0"/>
              </a:rPr>
              <a:t>naturally move from areas of </a:t>
            </a:r>
            <a:r>
              <a:rPr lang="en-US" altLang="en-US" sz="4000" b="1" u="sng" dirty="0">
                <a:effectLst/>
                <a:latin typeface="Arial" charset="0"/>
              </a:rPr>
              <a:t>high pressure to low pressure</a:t>
            </a:r>
            <a:r>
              <a:rPr lang="en-US" altLang="en-US" sz="4000" dirty="0">
                <a:solidFill>
                  <a:schemeClr val="tx2"/>
                </a:solidFill>
                <a:effectLst/>
                <a:latin typeface="Arial" charset="0"/>
              </a:rPr>
              <a:t>,</a:t>
            </a:r>
            <a:r>
              <a:rPr lang="en-US" altLang="en-US" sz="4000" dirty="0">
                <a:effectLst/>
                <a:latin typeface="Arial" charset="0"/>
              </a:rPr>
              <a:t>  because there is empty space to move </a:t>
            </a:r>
            <a:r>
              <a:rPr lang="en-US" altLang="en-US" sz="4000" dirty="0" smtClean="0">
                <a:effectLst/>
                <a:latin typeface="Arial" charset="0"/>
              </a:rPr>
              <a:t>into</a:t>
            </a:r>
            <a:endParaRPr lang="en-US" altLang="en-US" sz="4000" dirty="0"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uiExpand="1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  <a:noFill/>
          <a:ln/>
        </p:spPr>
        <p:txBody>
          <a:bodyPr lIns="92075" tIns="46038" rIns="92075" bIns="46038" anchor="b"/>
          <a:lstStyle/>
          <a:p>
            <a:pPr defTabSz="917575"/>
            <a:r>
              <a:rPr lang="en-US" altLang="en-US" b="1" u="sng" dirty="0" smtClean="0">
                <a:solidFill>
                  <a:schemeClr val="tx1"/>
                </a:solidFill>
                <a:effectLst/>
                <a:latin typeface="Arial" charset="0"/>
              </a:rPr>
              <a:t>3.  </a:t>
            </a:r>
            <a:r>
              <a:rPr lang="en-US" altLang="en-US" b="1" u="sng" dirty="0">
                <a:solidFill>
                  <a:schemeClr val="tx1"/>
                </a:solidFill>
                <a:effectLst/>
                <a:latin typeface="Arial" charset="0"/>
              </a:rPr>
              <a:t>Volume of Gas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52400" y="1066800"/>
            <a:ext cx="8763000" cy="5562600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altLang="en-US" sz="4200" dirty="0" smtClean="0">
                <a:effectLst/>
                <a:latin typeface="Arial" charset="0"/>
              </a:rPr>
              <a:t>As </a:t>
            </a:r>
            <a:r>
              <a:rPr lang="en-US" altLang="en-US" sz="4200" dirty="0">
                <a:effectLst/>
                <a:latin typeface="Arial" charset="0"/>
              </a:rPr>
              <a:t>volume decreases, pressure increases. </a:t>
            </a:r>
            <a:endParaRPr lang="en-US" altLang="en-US" sz="4200" dirty="0" smtClean="0">
              <a:effectLst/>
              <a:latin typeface="Arial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altLang="en-US" sz="4200" dirty="0" smtClean="0">
              <a:effectLst/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altLang="en-US" sz="3800" dirty="0" smtClean="0">
                <a:effectLst/>
                <a:latin typeface="Arial" charset="0"/>
              </a:rPr>
              <a:t>Thus</a:t>
            </a:r>
            <a:r>
              <a:rPr lang="en-US" altLang="en-US" sz="3800" dirty="0">
                <a:effectLst/>
                <a:latin typeface="Arial" charset="0"/>
              </a:rPr>
              <a:t>, volume and pressure are inversely related to each other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uiExpand="1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90600" y="152400"/>
            <a:ext cx="7162800" cy="838200"/>
          </a:xfrm>
          <a:noFill/>
          <a:ln/>
        </p:spPr>
        <p:txBody>
          <a:bodyPr lIns="92075" tIns="46038" rIns="92075" bIns="46038" anchor="b"/>
          <a:lstStyle/>
          <a:p>
            <a:pPr defTabSz="917575"/>
            <a:r>
              <a:rPr lang="en-US" altLang="en-US" b="1" u="sng" dirty="0" smtClean="0">
                <a:solidFill>
                  <a:schemeClr val="tx1"/>
                </a:solidFill>
                <a:effectLst/>
                <a:latin typeface="Arial" charset="0"/>
              </a:rPr>
              <a:t>4.  </a:t>
            </a:r>
            <a:r>
              <a:rPr lang="en-US" altLang="en-US" b="1" u="sng" dirty="0">
                <a:solidFill>
                  <a:schemeClr val="tx1"/>
                </a:solidFill>
                <a:effectLst/>
                <a:latin typeface="Arial" charset="0"/>
              </a:rPr>
              <a:t>Temperature of Gas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066800"/>
            <a:ext cx="8915400" cy="5791200"/>
          </a:xfrm>
          <a:noFill/>
          <a:ln/>
        </p:spPr>
        <p:txBody>
          <a:bodyPr lIns="92075" tIns="46038" rIns="92075" bIns="46038"/>
          <a:lstStyle/>
          <a:p>
            <a:r>
              <a:rPr lang="en-US" altLang="en-US" sz="3400" dirty="0">
                <a:effectLst/>
                <a:latin typeface="Arial" charset="0"/>
              </a:rPr>
              <a:t>Raising the temperature of a gas increases the pressure, if the volume is held constant. </a:t>
            </a:r>
            <a:r>
              <a:rPr lang="en-US" altLang="en-US" sz="3400" b="1" dirty="0">
                <a:effectLst/>
                <a:latin typeface="Arial" charset="0"/>
              </a:rPr>
              <a:t>(Temp. and Pres. are </a:t>
            </a:r>
            <a:r>
              <a:rPr lang="en-US" altLang="en-US" sz="3400" b="1" i="1" dirty="0">
                <a:effectLst/>
                <a:latin typeface="Arial" charset="0"/>
              </a:rPr>
              <a:t>directly related</a:t>
            </a:r>
            <a:r>
              <a:rPr lang="en-US" altLang="en-US" sz="3400" b="1" dirty="0" smtClean="0">
                <a:effectLst/>
                <a:latin typeface="Arial" charset="0"/>
              </a:rPr>
              <a:t>)</a:t>
            </a:r>
            <a:endParaRPr lang="en-US" altLang="en-US" sz="3400" b="1" dirty="0"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uiExpand="1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Density of Gas at STP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One mole of any gas at STP occupies 22.4 L.</a:t>
            </a:r>
          </a:p>
          <a:p>
            <a:endParaRPr lang="en-US" dirty="0"/>
          </a:p>
          <a:p>
            <a:r>
              <a:rPr lang="en-US" dirty="0" smtClean="0"/>
              <a:t>The mass of one mole of a substance can be used with the molar volume to calculate the density of the gas as a g/L value.</a:t>
            </a:r>
          </a:p>
          <a:p>
            <a:endParaRPr lang="en-US" dirty="0"/>
          </a:p>
          <a:p>
            <a:r>
              <a:rPr lang="en-US" dirty="0" smtClean="0"/>
              <a:t>What is the density of SO</a:t>
            </a:r>
            <a:r>
              <a:rPr lang="en-US" baseline="-25000" dirty="0" smtClean="0"/>
              <a:t>2</a:t>
            </a:r>
            <a:r>
              <a:rPr lang="en-US" dirty="0" smtClean="0"/>
              <a:t> gas at STP, in g/L?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the density, in g/L, of 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6</a:t>
            </a:r>
            <a:r>
              <a:rPr lang="en-US" dirty="0" smtClean="0"/>
              <a:t> at STP?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88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the molar mass of a gas that has a density of 0.890 g/L at STP?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96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1114" y="609600"/>
            <a:ext cx="7772400" cy="1447800"/>
          </a:xfrm>
        </p:spPr>
        <p:txBody>
          <a:bodyPr/>
          <a:lstStyle/>
          <a:p>
            <a:r>
              <a:rPr lang="en-US" altLang="en-US" dirty="0">
                <a:effectLst/>
                <a:latin typeface="Arial" charset="0"/>
              </a:rPr>
              <a:t/>
            </a:r>
            <a:br>
              <a:rPr lang="en-US" altLang="en-US" dirty="0">
                <a:effectLst/>
                <a:latin typeface="Arial" charset="0"/>
              </a:rPr>
            </a:br>
            <a:r>
              <a:rPr lang="en-US" altLang="en-US" sz="4800" b="1" dirty="0">
                <a:solidFill>
                  <a:schemeClr val="tx1"/>
                </a:solidFill>
                <a:effectLst/>
                <a:latin typeface="Arial" charset="0"/>
              </a:rPr>
              <a:t>The Gas Laws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2362200"/>
            <a:ext cx="8077200" cy="3962400"/>
          </a:xfrm>
        </p:spPr>
        <p:txBody>
          <a:bodyPr/>
          <a:lstStyle/>
          <a:p>
            <a:endParaRPr lang="en-US" altLang="en-US" sz="4800" u="sng" dirty="0"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304800"/>
            <a:ext cx="7772400" cy="6096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normAutofit fontScale="90000"/>
          </a:bodyPr>
          <a:lstStyle/>
          <a:p>
            <a:r>
              <a:rPr lang="en-US" altLang="en-US" sz="4800" b="1" u="sng" dirty="0">
                <a:solidFill>
                  <a:schemeClr val="tx1"/>
                </a:solidFill>
                <a:effectLst/>
                <a:latin typeface="Arial" charset="0"/>
              </a:rPr>
              <a:t>#1. Boyle’s </a:t>
            </a:r>
            <a:r>
              <a:rPr lang="en-US" altLang="en-US" sz="4800" b="1" u="sng" dirty="0" smtClean="0">
                <a:solidFill>
                  <a:schemeClr val="tx1"/>
                </a:solidFill>
                <a:effectLst/>
                <a:latin typeface="Arial" charset="0"/>
              </a:rPr>
              <a:t>Law</a:t>
            </a:r>
            <a:endParaRPr lang="en-US" altLang="en-US" sz="4800" b="1" dirty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85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2133599"/>
            <a:ext cx="8177349" cy="4188823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normAutofit/>
          </a:bodyPr>
          <a:lstStyle/>
          <a:p>
            <a:pPr marL="0" indent="0">
              <a:buNone/>
            </a:pPr>
            <a:endParaRPr lang="en-US" altLang="en-US" sz="3200" b="1" dirty="0">
              <a:effectLst/>
              <a:latin typeface="Arial" charset="0"/>
            </a:endParaRPr>
          </a:p>
        </p:txBody>
      </p:sp>
      <p:sp>
        <p:nvSpPr>
          <p:cNvPr id="238597" name="Text Box 5"/>
          <p:cNvSpPr txBox="1">
            <a:spLocks noChangeArrowheads="1"/>
          </p:cNvSpPr>
          <p:nvPr/>
        </p:nvSpPr>
        <p:spPr bwMode="auto">
          <a:xfrm>
            <a:off x="596900" y="1062038"/>
            <a:ext cx="8305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3200">
                <a:latin typeface="Arial" charset="0"/>
              </a:rPr>
              <a:t>Gas </a:t>
            </a:r>
            <a:r>
              <a:rPr lang="en-US" altLang="en-US" sz="3200" u="sng">
                <a:latin typeface="Arial" charset="0"/>
              </a:rPr>
              <a:t>pressure is inversely proportional to the volume</a:t>
            </a:r>
            <a:r>
              <a:rPr lang="en-US" altLang="en-US" sz="3200">
                <a:latin typeface="Arial" charset="0"/>
              </a:rPr>
              <a:t>, when temperature is held constant.</a:t>
            </a:r>
            <a:r>
              <a:rPr lang="en-US" altLang="en-US" sz="2400" b="1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5" name="Picture 23" descr="10_07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687" y="2229394"/>
            <a:ext cx="3787672" cy="3557452"/>
          </a:xfrm>
          <a:prstGeom prst="rect">
            <a:avLst/>
          </a:prstGeom>
        </p:spPr>
      </p:pic>
      <p:pic>
        <p:nvPicPr>
          <p:cNvPr id="6" name="Picture 24" descr="10_07b"/>
          <p:cNvPicPr>
            <a:picLocks noChangeAspect="1" noChangeArrowheads="1"/>
          </p:cNvPicPr>
          <p:nvPr/>
        </p:nvPicPr>
        <p:blipFill>
          <a:blip r:embed="rId3"/>
          <a:srcRect b="15359"/>
          <a:stretch>
            <a:fillRect/>
          </a:stretch>
        </p:blipFill>
        <p:spPr>
          <a:xfrm>
            <a:off x="4230359" y="2229394"/>
            <a:ext cx="3556292" cy="30610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5" grpId="0" uiExpand="1" build="p" autoUpdateAnimBg="0"/>
      <p:bldP spid="23859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83474" y="252549"/>
            <a:ext cx="7772400" cy="6096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normAutofit fontScale="90000"/>
          </a:bodyPr>
          <a:lstStyle/>
          <a:p>
            <a:r>
              <a:rPr lang="en-US" altLang="en-US" sz="4800" b="1" u="sng" dirty="0">
                <a:solidFill>
                  <a:schemeClr val="tx1"/>
                </a:solidFill>
                <a:effectLst/>
                <a:latin typeface="Arial" charset="0"/>
              </a:rPr>
              <a:t>#2. Charles’s </a:t>
            </a:r>
            <a:r>
              <a:rPr lang="en-US" altLang="en-US" sz="4800" b="1" u="sng" dirty="0" smtClean="0">
                <a:solidFill>
                  <a:schemeClr val="tx1"/>
                </a:solidFill>
                <a:effectLst/>
                <a:latin typeface="Arial" charset="0"/>
              </a:rPr>
              <a:t>Law</a:t>
            </a:r>
            <a:endParaRPr lang="en-US" altLang="en-US" sz="4800" b="0" u="sng" dirty="0">
              <a:effectLst/>
              <a:latin typeface="Arial" charset="0"/>
            </a:endParaRPr>
          </a:p>
        </p:txBody>
      </p:sp>
      <p:sp>
        <p:nvSpPr>
          <p:cNvPr id="2416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066800"/>
            <a:ext cx="8686800" cy="35814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>
              <a:buFont typeface="Wingdings" pitchFamily="2" charset="2"/>
              <a:buBlip>
                <a:blip r:embed="rId2"/>
              </a:buBlip>
            </a:pPr>
            <a:r>
              <a:rPr lang="en-US" altLang="en-US" sz="3600" dirty="0">
                <a:effectLst/>
                <a:latin typeface="Arial" charset="0"/>
              </a:rPr>
              <a:t>The volume of a fixed mass of gas is directly proportional to the Kelvin temperature, when pressure is held constant.</a:t>
            </a:r>
          </a:p>
          <a:p>
            <a:pPr>
              <a:spcBef>
                <a:spcPct val="40000"/>
              </a:spcBef>
              <a:buFont typeface="Wingdings" pitchFamily="2" charset="2"/>
              <a:buNone/>
            </a:pPr>
            <a:endParaRPr lang="en-US" altLang="en-US" sz="3600" dirty="0">
              <a:effectLst/>
              <a:latin typeface="Arial" charset="0"/>
            </a:endParaRPr>
          </a:p>
        </p:txBody>
      </p:sp>
      <p:pic>
        <p:nvPicPr>
          <p:cNvPr id="5" name="Picture 28" descr="10_09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1618" y="2738848"/>
            <a:ext cx="4189615" cy="36659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7" grpId="0" uiExpand="1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ChangeArrowheads="1"/>
          </p:cNvSpPr>
          <p:nvPr/>
        </p:nvSpPr>
        <p:spPr bwMode="auto">
          <a:xfrm>
            <a:off x="609600" y="47625"/>
            <a:ext cx="77755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en-US" sz="3600" b="1" dirty="0"/>
              <a:t>Important Characteristics of Gases</a:t>
            </a:r>
          </a:p>
        </p:txBody>
      </p:sp>
      <p:sp>
        <p:nvSpPr>
          <p:cNvPr id="175107" name="Line 3"/>
          <p:cNvSpPr>
            <a:spLocks noChangeShapeType="1"/>
          </p:cNvSpPr>
          <p:nvPr/>
        </p:nvSpPr>
        <p:spPr bwMode="auto">
          <a:xfrm>
            <a:off x="63500" y="762000"/>
            <a:ext cx="8940800" cy="0"/>
          </a:xfrm>
          <a:prstGeom prst="line">
            <a:avLst/>
          </a:prstGeom>
          <a:noFill/>
          <a:ln w="127000">
            <a:solidFill>
              <a:srgbClr val="FE9B0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290513" y="930275"/>
            <a:ext cx="8607425" cy="520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en-US" sz="2800" b="1" dirty="0">
                <a:latin typeface="Times New Roman" pitchFamily="18" charset="0"/>
              </a:rPr>
              <a:t>1) Gases are highly compressible</a:t>
            </a:r>
          </a:p>
          <a:p>
            <a:pPr eaLnBrk="0" hangingPunct="0"/>
            <a:r>
              <a:rPr lang="en-US" altLang="en-US" sz="2400" dirty="0">
                <a:latin typeface="Times New Roman" pitchFamily="18" charset="0"/>
              </a:rPr>
              <a:t>     An external force compresses the gas sample and decreases its</a:t>
            </a:r>
          </a:p>
          <a:p>
            <a:pPr eaLnBrk="0" hangingPunct="0"/>
            <a:r>
              <a:rPr lang="en-US" altLang="en-US" sz="2400" dirty="0">
                <a:latin typeface="Times New Roman" pitchFamily="18" charset="0"/>
              </a:rPr>
              <a:t>     volume, removing the external force allows the gas volume to</a:t>
            </a:r>
          </a:p>
          <a:p>
            <a:pPr eaLnBrk="0" hangingPunct="0"/>
            <a:r>
              <a:rPr lang="en-US" altLang="en-US" sz="2400" dirty="0">
                <a:latin typeface="Times New Roman" pitchFamily="18" charset="0"/>
              </a:rPr>
              <a:t>     increase.</a:t>
            </a:r>
            <a:endParaRPr lang="en-US" altLang="en-US" sz="2800" b="1" dirty="0">
              <a:latin typeface="Times New Roman" pitchFamily="18" charset="0"/>
            </a:endParaRPr>
          </a:p>
          <a:p>
            <a:pPr eaLnBrk="0" hangingPunct="0"/>
            <a:r>
              <a:rPr lang="en-US" altLang="en-US" sz="2800" b="1" dirty="0">
                <a:latin typeface="Times New Roman" pitchFamily="18" charset="0"/>
              </a:rPr>
              <a:t>2) Gases are thermally expandable</a:t>
            </a:r>
          </a:p>
          <a:p>
            <a:pPr eaLnBrk="0" hangingPunct="0"/>
            <a:r>
              <a:rPr lang="en-US" altLang="en-US" sz="2800" b="1" dirty="0">
                <a:latin typeface="Times New Roman" pitchFamily="18" charset="0"/>
              </a:rPr>
              <a:t>     </a:t>
            </a:r>
            <a:r>
              <a:rPr lang="en-US" altLang="en-US" sz="2400" dirty="0">
                <a:latin typeface="Times New Roman" pitchFamily="18" charset="0"/>
              </a:rPr>
              <a:t>When a gas sample is heated, its volume increases, and when it is</a:t>
            </a:r>
          </a:p>
          <a:p>
            <a:pPr eaLnBrk="0" hangingPunct="0"/>
            <a:r>
              <a:rPr lang="en-US" altLang="en-US" sz="2400" dirty="0">
                <a:latin typeface="Times New Roman" pitchFamily="18" charset="0"/>
              </a:rPr>
              <a:t>       cooled its volume decreases.</a:t>
            </a:r>
            <a:endParaRPr lang="en-US" altLang="en-US" sz="2800" b="1" dirty="0">
              <a:latin typeface="Times New Roman" pitchFamily="18" charset="0"/>
            </a:endParaRPr>
          </a:p>
          <a:p>
            <a:pPr eaLnBrk="0" hangingPunct="0"/>
            <a:r>
              <a:rPr lang="en-US" altLang="en-US" sz="2800" b="1" dirty="0">
                <a:latin typeface="Times New Roman" pitchFamily="18" charset="0"/>
              </a:rPr>
              <a:t>3) Gases have high viscosity</a:t>
            </a:r>
          </a:p>
          <a:p>
            <a:pPr eaLnBrk="0" hangingPunct="0"/>
            <a:r>
              <a:rPr lang="en-US" altLang="en-US" sz="2400" dirty="0">
                <a:latin typeface="Times New Roman" pitchFamily="18" charset="0"/>
              </a:rPr>
              <a:t>      Gases flow much easier than liquids or solids.</a:t>
            </a:r>
            <a:endParaRPr lang="en-US" altLang="en-US" sz="2800" b="1" dirty="0">
              <a:latin typeface="Times New Roman" pitchFamily="18" charset="0"/>
            </a:endParaRPr>
          </a:p>
          <a:p>
            <a:pPr eaLnBrk="0" hangingPunct="0"/>
            <a:r>
              <a:rPr lang="en-US" altLang="en-US" sz="2800" b="1" dirty="0">
                <a:latin typeface="Times New Roman" pitchFamily="18" charset="0"/>
              </a:rPr>
              <a:t>4) Most Gases have low densities</a:t>
            </a:r>
          </a:p>
          <a:p>
            <a:pPr eaLnBrk="0" hangingPunct="0"/>
            <a:r>
              <a:rPr lang="en-US" altLang="en-US" sz="2400" b="1" dirty="0">
                <a:latin typeface="Times New Roman" pitchFamily="18" charset="0"/>
              </a:rPr>
              <a:t>      </a:t>
            </a:r>
            <a:r>
              <a:rPr lang="en-US" altLang="en-US" sz="2400" dirty="0">
                <a:latin typeface="Times New Roman" pitchFamily="18" charset="0"/>
              </a:rPr>
              <a:t>Gas densities are on the order of grams per liter whereas liquids</a:t>
            </a:r>
          </a:p>
          <a:p>
            <a:pPr eaLnBrk="0" hangingPunct="0"/>
            <a:r>
              <a:rPr lang="en-US" altLang="en-US" sz="2400" dirty="0">
                <a:latin typeface="Times New Roman" pitchFamily="18" charset="0"/>
              </a:rPr>
              <a:t>      and solids are grams per cubic cm, 1000 times greater.</a:t>
            </a:r>
            <a:endParaRPr lang="en-US" altLang="en-US" sz="2800" b="1" dirty="0">
              <a:latin typeface="Times New Roman" pitchFamily="18" charset="0"/>
            </a:endParaRPr>
          </a:p>
          <a:p>
            <a:pPr eaLnBrk="0" hangingPunct="0"/>
            <a:r>
              <a:rPr lang="en-US" altLang="en-US" sz="2800" b="1" dirty="0">
                <a:latin typeface="Times New Roman" pitchFamily="18" charset="0"/>
              </a:rPr>
              <a:t>5) Gases are infinitely miscible</a:t>
            </a:r>
          </a:p>
        </p:txBody>
      </p:sp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595313" y="6005513"/>
            <a:ext cx="8605837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en-US" sz="2400" dirty="0">
                <a:latin typeface="Times New Roman" pitchFamily="18" charset="0"/>
              </a:rPr>
              <a:t> Gases mix in any proportion such as in air, a mixture of many gases.</a:t>
            </a:r>
          </a:p>
        </p:txBody>
      </p:sp>
    </p:spTree>
    <p:extLst>
      <p:ext uri="{BB962C8B-B14F-4D97-AF65-F5344CB8AC3E}">
        <p14:creationId xmlns:p14="http://schemas.microsoft.com/office/powerpoint/2010/main" val="26596249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r>
              <a:rPr lang="en-US" altLang="en-US" b="1" dirty="0">
                <a:solidFill>
                  <a:schemeClr val="tx1"/>
                </a:solidFill>
                <a:effectLst/>
                <a:latin typeface="Arial" charset="0"/>
              </a:rPr>
              <a:t>Converting Celsius to Kelvin</a:t>
            </a:r>
          </a:p>
        </p:txBody>
      </p:sp>
      <p:sp>
        <p:nvSpPr>
          <p:cNvPr id="242691" name="Text Box 3"/>
          <p:cNvSpPr txBox="1">
            <a:spLocks noChangeArrowheads="1"/>
          </p:cNvSpPr>
          <p:nvPr/>
        </p:nvSpPr>
        <p:spPr bwMode="auto">
          <a:xfrm>
            <a:off x="381000" y="838200"/>
            <a:ext cx="8382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en-US" sz="4000" dirty="0">
                <a:latin typeface="Arial" charset="0"/>
              </a:rPr>
              <a:t>Gas law problems involving temperature will </a:t>
            </a:r>
            <a:r>
              <a:rPr lang="en-US" altLang="en-US" sz="4000" b="1" i="1" u="sng" dirty="0">
                <a:latin typeface="Arial" charset="0"/>
              </a:rPr>
              <a:t>always</a:t>
            </a:r>
            <a:r>
              <a:rPr lang="en-US" altLang="en-US" sz="4000" dirty="0">
                <a:latin typeface="Arial" charset="0"/>
              </a:rPr>
              <a:t> require that the temperature be in </a:t>
            </a:r>
            <a:r>
              <a:rPr lang="en-US" altLang="en-US" sz="4000" b="1" i="1" u="sng" dirty="0">
                <a:latin typeface="Arial" charset="0"/>
              </a:rPr>
              <a:t>Kelvin</a:t>
            </a:r>
            <a:r>
              <a:rPr lang="en-US" altLang="en-US" sz="4000" dirty="0">
                <a:latin typeface="Arial" charset="0"/>
              </a:rPr>
              <a:t>. </a:t>
            </a:r>
          </a:p>
        </p:txBody>
      </p:sp>
      <p:sp>
        <p:nvSpPr>
          <p:cNvPr id="242692" name="Text Box 4"/>
          <p:cNvSpPr txBox="1">
            <a:spLocks noChangeArrowheads="1"/>
          </p:cNvSpPr>
          <p:nvPr/>
        </p:nvSpPr>
        <p:spPr bwMode="auto">
          <a:xfrm>
            <a:off x="1754778" y="4099281"/>
            <a:ext cx="54820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3600" b="1" dirty="0">
                <a:latin typeface="Arial" charset="0"/>
              </a:rPr>
              <a:t>Kelvin = </a:t>
            </a:r>
            <a:r>
              <a:rPr lang="en-US" altLang="en-US" sz="3600" b="1" dirty="0">
                <a:latin typeface="Arial" charset="0"/>
                <a:sym typeface="Symbol" pitchFamily="18" charset="2"/>
              </a:rPr>
              <a:t></a:t>
            </a:r>
            <a:r>
              <a:rPr lang="en-US" altLang="en-US" sz="3600" b="1" dirty="0">
                <a:latin typeface="Arial" charset="0"/>
              </a:rPr>
              <a:t>C + 273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>
            <a:off x="1754778" y="5367292"/>
            <a:ext cx="3962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3600" b="1" dirty="0">
                <a:latin typeface="Arial" charset="0"/>
              </a:rPr>
              <a:t>°C = Kelvin - 273</a:t>
            </a:r>
          </a:p>
        </p:txBody>
      </p:sp>
      <p:sp>
        <p:nvSpPr>
          <p:cNvPr id="242694" name="Text Box 6"/>
          <p:cNvSpPr txBox="1">
            <a:spLocks noChangeArrowheads="1"/>
          </p:cNvSpPr>
          <p:nvPr/>
        </p:nvSpPr>
        <p:spPr bwMode="auto">
          <a:xfrm>
            <a:off x="3261360" y="4750246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latin typeface="Arial" charset="0"/>
              </a:rPr>
              <a:t>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1" grpId="0" uiExpand="1" build="allAtOnce" autoUpdateAnimBg="0"/>
      <p:bldP spid="242692" grpId="0" autoUpdateAnimBg="0"/>
      <p:bldP spid="242693" grpId="0" autoUpdateAnimBg="0"/>
      <p:bldP spid="2426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382000" cy="609600"/>
          </a:xfrm>
        </p:spPr>
        <p:txBody>
          <a:bodyPr>
            <a:normAutofit fontScale="90000"/>
          </a:bodyPr>
          <a:lstStyle/>
          <a:p>
            <a:r>
              <a:rPr lang="en-US" altLang="en-US" sz="4800" b="1" u="sng" dirty="0">
                <a:solidFill>
                  <a:schemeClr val="tx1"/>
                </a:solidFill>
                <a:effectLst/>
                <a:latin typeface="Arial" charset="0"/>
              </a:rPr>
              <a:t>#3. Gay-Lussac’s Law</a:t>
            </a:r>
            <a:r>
              <a:rPr lang="en-US" altLang="en-US" sz="4800" b="1" dirty="0"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381000" y="838200"/>
            <a:ext cx="85344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altLang="en-US" sz="3600">
                <a:latin typeface="Arial" charset="0"/>
              </a:rPr>
              <a:t>The pressure and Kelvin temperature of a gas are directly proportional, provided that the volume remains constant.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304800"/>
            <a:ext cx="8458200" cy="685800"/>
          </a:xfrm>
        </p:spPr>
        <p:txBody>
          <a:bodyPr/>
          <a:lstStyle/>
          <a:p>
            <a:r>
              <a:rPr lang="en-US" altLang="en-US" b="1" u="sng" dirty="0" smtClean="0">
                <a:solidFill>
                  <a:schemeClr val="tx1"/>
                </a:solidFill>
                <a:effectLst/>
                <a:latin typeface="Arial" charset="0"/>
              </a:rPr>
              <a:t>#5. </a:t>
            </a:r>
            <a:r>
              <a:rPr lang="en-US" altLang="en-US" b="1" u="sng" dirty="0">
                <a:solidFill>
                  <a:schemeClr val="tx1"/>
                </a:solidFill>
                <a:effectLst/>
                <a:latin typeface="Arial" charset="0"/>
              </a:rPr>
              <a:t>The Combined Gas Law</a:t>
            </a:r>
          </a:p>
        </p:txBody>
      </p:sp>
      <p:sp>
        <p:nvSpPr>
          <p:cNvPr id="245763" name="Text Box 3"/>
          <p:cNvSpPr txBox="1">
            <a:spLocks noChangeArrowheads="1"/>
          </p:cNvSpPr>
          <p:nvPr/>
        </p:nvSpPr>
        <p:spPr bwMode="auto">
          <a:xfrm>
            <a:off x="381000" y="1066800"/>
            <a:ext cx="85344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3600" dirty="0">
                <a:latin typeface="Arial" charset="0"/>
              </a:rPr>
              <a:t>The </a:t>
            </a:r>
            <a:r>
              <a:rPr lang="en-US" altLang="en-US" sz="3600" u="sng" dirty="0">
                <a:latin typeface="Arial" charset="0"/>
              </a:rPr>
              <a:t>combined gas law </a:t>
            </a:r>
            <a:r>
              <a:rPr lang="en-US" altLang="en-US" sz="3600" dirty="0">
                <a:latin typeface="Arial" charset="0"/>
              </a:rPr>
              <a:t>expresses the relationship between pressure, volume and temperature of a fixed amount of gas.</a:t>
            </a:r>
          </a:p>
        </p:txBody>
      </p:sp>
      <p:graphicFrame>
        <p:nvGraphicFramePr>
          <p:cNvPr id="2457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383335"/>
              </p:ext>
            </p:extLst>
          </p:nvPr>
        </p:nvGraphicFramePr>
        <p:xfrm>
          <a:off x="629195" y="3559628"/>
          <a:ext cx="3575050" cy="206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1" name="Equation" r:id="rId3" imgW="749160" imgH="431640" progId="Equation.3">
                  <p:embed/>
                </p:oleObj>
              </mc:Choice>
              <mc:Fallback>
                <p:oleObj name="Equation" r:id="rId3" imgW="74916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195" y="3559628"/>
                        <a:ext cx="3575050" cy="2060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310744" y="3056709"/>
            <a:ext cx="46046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</a:t>
            </a:r>
            <a:r>
              <a:rPr lang="en-US" sz="2400" b="1" baseline="-25000" dirty="0" smtClean="0"/>
              <a:t>1</a:t>
            </a:r>
            <a:r>
              <a:rPr lang="en-US" sz="2400" b="1" dirty="0" smtClean="0"/>
              <a:t> = Initial Pressure</a:t>
            </a:r>
          </a:p>
          <a:p>
            <a:r>
              <a:rPr lang="en-US" sz="2400" b="1" dirty="0" smtClean="0"/>
              <a:t>V</a:t>
            </a:r>
            <a:r>
              <a:rPr lang="en-US" sz="2400" b="1" baseline="-25000" dirty="0" smtClean="0"/>
              <a:t>1</a:t>
            </a:r>
            <a:r>
              <a:rPr lang="en-US" sz="2400" b="1" dirty="0" smtClean="0"/>
              <a:t> = Initial Volume </a:t>
            </a:r>
          </a:p>
          <a:p>
            <a:r>
              <a:rPr lang="en-US" sz="2400" b="1" dirty="0" smtClean="0"/>
              <a:t>T</a:t>
            </a:r>
            <a:r>
              <a:rPr lang="en-US" sz="2400" b="1" baseline="-25000" dirty="0" smtClean="0"/>
              <a:t>1</a:t>
            </a:r>
            <a:r>
              <a:rPr lang="en-US" sz="2400" b="1" dirty="0" smtClean="0"/>
              <a:t> = Initial Temperature </a:t>
            </a:r>
            <a:r>
              <a:rPr lang="en-US" sz="2400" b="1" dirty="0"/>
              <a:t>in Kelvin</a:t>
            </a:r>
          </a:p>
          <a:p>
            <a:r>
              <a:rPr lang="en-US" sz="2400" b="1" dirty="0" smtClean="0"/>
              <a:t>P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= Final Pressure</a:t>
            </a:r>
          </a:p>
          <a:p>
            <a:r>
              <a:rPr lang="en-US" sz="2400" b="1" dirty="0" smtClean="0"/>
              <a:t>V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= Final Volume</a:t>
            </a:r>
          </a:p>
          <a:p>
            <a:r>
              <a:rPr lang="en-US" sz="2400" b="1" dirty="0" smtClean="0"/>
              <a:t>T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= Final Temperature in Kelvin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990600" y="628650"/>
            <a:ext cx="7694613" cy="2076450"/>
          </a:xfrm>
          <a:noFill/>
          <a:ln/>
        </p:spPr>
        <p:txBody>
          <a:bodyPr lIns="92075" tIns="46038" rIns="92075" bIns="46038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3600" b="1">
                <a:effectLst/>
                <a:latin typeface="Arial" charset="0"/>
              </a:rPr>
              <a:t>The </a:t>
            </a:r>
            <a:r>
              <a:rPr lang="en-US" altLang="en-US" sz="3600" b="1" u="sng">
                <a:effectLst/>
                <a:latin typeface="Arial" charset="0"/>
              </a:rPr>
              <a:t>combined gas law</a:t>
            </a:r>
            <a:r>
              <a:rPr lang="en-US" altLang="en-US" sz="3600" b="1">
                <a:effectLst/>
                <a:latin typeface="Arial" charset="0"/>
              </a:rPr>
              <a:t> contains all the other gas laws!</a:t>
            </a:r>
          </a:p>
          <a:p>
            <a:pPr>
              <a:lnSpc>
                <a:spcPct val="90000"/>
              </a:lnSpc>
            </a:pPr>
            <a:r>
              <a:rPr lang="en-US" altLang="en-US" sz="3600">
                <a:effectLst/>
                <a:latin typeface="Arial" charset="0"/>
              </a:rPr>
              <a:t>If the </a:t>
            </a:r>
            <a:r>
              <a:rPr lang="en-US" altLang="en-US" sz="3600" i="1">
                <a:effectLst/>
                <a:latin typeface="Arial" charset="0"/>
              </a:rPr>
              <a:t>temperature</a:t>
            </a:r>
            <a:r>
              <a:rPr lang="en-US" altLang="en-US" sz="3600">
                <a:effectLst/>
                <a:latin typeface="Arial" charset="0"/>
              </a:rPr>
              <a:t> remains constant...</a:t>
            </a: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1390650" y="30480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P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1</a:t>
            </a: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2533650" y="30861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V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1</a:t>
            </a: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1943100" y="40386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T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1</a:t>
            </a: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2057400" y="31051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x</a:t>
            </a:r>
          </a:p>
        </p:txBody>
      </p:sp>
      <p:sp>
        <p:nvSpPr>
          <p:cNvPr id="70663" name="Line 7"/>
          <p:cNvSpPr>
            <a:spLocks noChangeShapeType="1"/>
          </p:cNvSpPr>
          <p:nvPr/>
        </p:nvSpPr>
        <p:spPr bwMode="auto">
          <a:xfrm>
            <a:off x="1162050" y="3867150"/>
            <a:ext cx="2381250" cy="0"/>
          </a:xfrm>
          <a:prstGeom prst="line">
            <a:avLst/>
          </a:prstGeom>
          <a:noFill/>
          <a:ln w="12699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3848100" y="34861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=</a:t>
            </a: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4819650" y="30861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P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2</a:t>
            </a:r>
          </a:p>
        </p:txBody>
      </p:sp>
      <p:sp>
        <p:nvSpPr>
          <p:cNvPr id="70666" name="Rectangle 10"/>
          <p:cNvSpPr>
            <a:spLocks noChangeArrowheads="1"/>
          </p:cNvSpPr>
          <p:nvPr/>
        </p:nvSpPr>
        <p:spPr bwMode="auto">
          <a:xfrm>
            <a:off x="5962650" y="31242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V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2</a:t>
            </a:r>
          </a:p>
        </p:txBody>
      </p:sp>
      <p:sp>
        <p:nvSpPr>
          <p:cNvPr id="70667" name="Rectangle 11"/>
          <p:cNvSpPr>
            <a:spLocks noChangeArrowheads="1"/>
          </p:cNvSpPr>
          <p:nvPr/>
        </p:nvSpPr>
        <p:spPr bwMode="auto">
          <a:xfrm>
            <a:off x="5372100" y="40767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T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2</a:t>
            </a:r>
          </a:p>
        </p:txBody>
      </p:sp>
      <p:sp>
        <p:nvSpPr>
          <p:cNvPr id="70668" name="Rectangle 12"/>
          <p:cNvSpPr>
            <a:spLocks noChangeArrowheads="1"/>
          </p:cNvSpPr>
          <p:nvPr/>
        </p:nvSpPr>
        <p:spPr bwMode="auto">
          <a:xfrm>
            <a:off x="5486400" y="31432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x</a:t>
            </a:r>
          </a:p>
        </p:txBody>
      </p:sp>
      <p:sp>
        <p:nvSpPr>
          <p:cNvPr id="70669" name="Line 13"/>
          <p:cNvSpPr>
            <a:spLocks noChangeShapeType="1"/>
          </p:cNvSpPr>
          <p:nvPr/>
        </p:nvSpPr>
        <p:spPr bwMode="auto">
          <a:xfrm>
            <a:off x="4591050" y="3905250"/>
            <a:ext cx="2381250" cy="0"/>
          </a:xfrm>
          <a:prstGeom prst="line">
            <a:avLst/>
          </a:prstGeom>
          <a:noFill/>
          <a:ln w="12699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990600" y="3733800"/>
            <a:ext cx="2667000" cy="1219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71" name="Rectangle 15"/>
          <p:cNvSpPr>
            <a:spLocks noChangeArrowheads="1"/>
          </p:cNvSpPr>
          <p:nvPr/>
        </p:nvSpPr>
        <p:spPr bwMode="auto">
          <a:xfrm>
            <a:off x="4495800" y="3810000"/>
            <a:ext cx="2667000" cy="1219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72" name="Rectangle 16"/>
          <p:cNvSpPr>
            <a:spLocks noChangeArrowheads="1"/>
          </p:cNvSpPr>
          <p:nvPr/>
        </p:nvSpPr>
        <p:spPr bwMode="auto">
          <a:xfrm>
            <a:off x="2362200" y="4572000"/>
            <a:ext cx="3733800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/>
            <a:r>
              <a:rPr lang="en-US" altLang="en-US" sz="4000" b="1" dirty="0">
                <a:latin typeface="Arial" charset="0"/>
              </a:rPr>
              <a:t>Boyle’s Law</a:t>
            </a:r>
            <a:endParaRPr lang="en-US" altLang="en-US" sz="4000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0" grpId="0" animBg="1"/>
      <p:bldP spid="70671" grpId="0" animBg="1"/>
      <p:bldP spid="7067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990600" y="533400"/>
            <a:ext cx="7654925" cy="2286000"/>
          </a:xfrm>
          <a:noFill/>
          <a:ln/>
        </p:spPr>
        <p:txBody>
          <a:bodyPr lIns="92075" tIns="46038" rIns="92075" bIns="46038"/>
          <a:lstStyle/>
          <a:p>
            <a:r>
              <a:rPr lang="en-US" altLang="en-US" sz="3600" b="1">
                <a:effectLst/>
                <a:latin typeface="Arial" charset="0"/>
              </a:rPr>
              <a:t>The </a:t>
            </a:r>
            <a:r>
              <a:rPr lang="en-US" altLang="en-US" sz="3600" b="1" u="sng">
                <a:effectLst/>
                <a:latin typeface="Arial" charset="0"/>
              </a:rPr>
              <a:t>combined gas law</a:t>
            </a:r>
            <a:r>
              <a:rPr lang="en-US" altLang="en-US" sz="3600" b="1">
                <a:effectLst/>
                <a:latin typeface="Arial" charset="0"/>
              </a:rPr>
              <a:t> contains all the other gas laws!</a:t>
            </a:r>
          </a:p>
          <a:p>
            <a:r>
              <a:rPr lang="en-US" altLang="en-US" sz="3600">
                <a:effectLst/>
                <a:latin typeface="Arial" charset="0"/>
              </a:rPr>
              <a:t>If the </a:t>
            </a:r>
            <a:r>
              <a:rPr lang="en-US" altLang="en-US" sz="3600" i="1">
                <a:effectLst/>
                <a:latin typeface="Arial" charset="0"/>
              </a:rPr>
              <a:t>pressure</a:t>
            </a:r>
            <a:r>
              <a:rPr lang="en-US" altLang="en-US" sz="3600">
                <a:effectLst/>
                <a:latin typeface="Arial" charset="0"/>
              </a:rPr>
              <a:t> remains constant...</a:t>
            </a: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1390650" y="30480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P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1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2533650" y="30861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V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1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943100" y="40386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 dirty="0">
                <a:solidFill>
                  <a:schemeClr val="tx2"/>
                </a:solidFill>
                <a:latin typeface="Century Schoolbook" pitchFamily="18" charset="0"/>
              </a:rPr>
              <a:t>T</a:t>
            </a:r>
            <a:r>
              <a:rPr lang="en-US" altLang="en-US" sz="4100" b="1" baseline="-25000" dirty="0">
                <a:solidFill>
                  <a:schemeClr val="tx2"/>
                </a:solidFill>
                <a:latin typeface="Century Schoolbook" pitchFamily="18" charset="0"/>
              </a:rPr>
              <a:t>1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2057400" y="31051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x</a:t>
            </a:r>
          </a:p>
        </p:txBody>
      </p:sp>
      <p:sp>
        <p:nvSpPr>
          <p:cNvPr id="72711" name="Line 7"/>
          <p:cNvSpPr>
            <a:spLocks noChangeShapeType="1"/>
          </p:cNvSpPr>
          <p:nvPr/>
        </p:nvSpPr>
        <p:spPr bwMode="auto">
          <a:xfrm>
            <a:off x="1162050" y="3867150"/>
            <a:ext cx="2381250" cy="0"/>
          </a:xfrm>
          <a:prstGeom prst="line">
            <a:avLst/>
          </a:prstGeom>
          <a:noFill/>
          <a:ln w="12699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3848100" y="34861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=</a:t>
            </a: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4819650" y="30861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P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2</a:t>
            </a:r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5962650" y="31242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 dirty="0">
                <a:solidFill>
                  <a:schemeClr val="tx2"/>
                </a:solidFill>
                <a:latin typeface="Century Schoolbook" pitchFamily="18" charset="0"/>
              </a:rPr>
              <a:t>V</a:t>
            </a:r>
            <a:r>
              <a:rPr lang="en-US" altLang="en-US" sz="4100" b="1" baseline="-25000" dirty="0">
                <a:solidFill>
                  <a:schemeClr val="tx2"/>
                </a:solidFill>
                <a:latin typeface="Century Schoolbook" pitchFamily="18" charset="0"/>
              </a:rPr>
              <a:t>2</a:t>
            </a:r>
          </a:p>
        </p:txBody>
      </p:sp>
      <p:sp>
        <p:nvSpPr>
          <p:cNvPr id="72715" name="Rectangle 11"/>
          <p:cNvSpPr>
            <a:spLocks noChangeArrowheads="1"/>
          </p:cNvSpPr>
          <p:nvPr/>
        </p:nvSpPr>
        <p:spPr bwMode="auto">
          <a:xfrm>
            <a:off x="5372100" y="40767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 dirty="0">
                <a:solidFill>
                  <a:schemeClr val="tx2"/>
                </a:solidFill>
                <a:latin typeface="Century Schoolbook" pitchFamily="18" charset="0"/>
              </a:rPr>
              <a:t>T</a:t>
            </a:r>
            <a:r>
              <a:rPr lang="en-US" altLang="en-US" sz="4100" b="1" baseline="-25000" dirty="0">
                <a:solidFill>
                  <a:schemeClr val="tx2"/>
                </a:solidFill>
                <a:latin typeface="Century Schoolbook" pitchFamily="18" charset="0"/>
              </a:rPr>
              <a:t>2</a:t>
            </a:r>
          </a:p>
        </p:txBody>
      </p:sp>
      <p:sp>
        <p:nvSpPr>
          <p:cNvPr id="72716" name="Rectangle 12"/>
          <p:cNvSpPr>
            <a:spLocks noChangeArrowheads="1"/>
          </p:cNvSpPr>
          <p:nvPr/>
        </p:nvSpPr>
        <p:spPr bwMode="auto">
          <a:xfrm>
            <a:off x="5486400" y="31432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x</a:t>
            </a:r>
          </a:p>
        </p:txBody>
      </p:sp>
      <p:sp>
        <p:nvSpPr>
          <p:cNvPr id="72717" name="Line 13"/>
          <p:cNvSpPr>
            <a:spLocks noChangeShapeType="1"/>
          </p:cNvSpPr>
          <p:nvPr/>
        </p:nvSpPr>
        <p:spPr bwMode="auto">
          <a:xfrm>
            <a:off x="4591050" y="3905250"/>
            <a:ext cx="2381250" cy="0"/>
          </a:xfrm>
          <a:prstGeom prst="line">
            <a:avLst/>
          </a:prstGeom>
          <a:noFill/>
          <a:ln w="12699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1066800" y="2819400"/>
            <a:ext cx="14478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19" name="Rectangle 15"/>
          <p:cNvSpPr>
            <a:spLocks noChangeArrowheads="1"/>
          </p:cNvSpPr>
          <p:nvPr/>
        </p:nvSpPr>
        <p:spPr bwMode="auto">
          <a:xfrm>
            <a:off x="4495800" y="2819400"/>
            <a:ext cx="14478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20" name="Rectangle 16"/>
          <p:cNvSpPr>
            <a:spLocks noChangeArrowheads="1"/>
          </p:cNvSpPr>
          <p:nvPr/>
        </p:nvSpPr>
        <p:spPr bwMode="auto">
          <a:xfrm>
            <a:off x="3032125" y="4983163"/>
            <a:ext cx="3616567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 sz="4000" b="1" dirty="0">
                <a:latin typeface="Arial" charset="0"/>
              </a:rPr>
              <a:t>Charles’s</a:t>
            </a:r>
            <a:r>
              <a:rPr lang="en-US" altLang="en-US" sz="4000" b="1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altLang="en-US" sz="4000" b="1" dirty="0">
                <a:latin typeface="Arial" charset="0"/>
              </a:rPr>
              <a:t>Law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8" grpId="0" animBg="1"/>
      <p:bldP spid="72719" grpId="0" animBg="1"/>
      <p:bldP spid="7272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990600" y="533400"/>
            <a:ext cx="7694613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75000"/>
              <a:buFont typeface="Monotype Sorts" pitchFamily="2" charset="2"/>
              <a:buChar char="u"/>
            </a:pPr>
            <a:r>
              <a:rPr lang="en-US" altLang="en-US" sz="3600" b="1">
                <a:latin typeface="Arial" charset="0"/>
              </a:rPr>
              <a:t>The </a:t>
            </a:r>
            <a:r>
              <a:rPr lang="en-US" altLang="en-US" sz="3600" b="1" u="sng">
                <a:latin typeface="Arial" charset="0"/>
              </a:rPr>
              <a:t>combined gas law</a:t>
            </a:r>
            <a:r>
              <a:rPr lang="en-US" altLang="en-US" sz="3600" b="1">
                <a:latin typeface="Arial" charset="0"/>
              </a:rPr>
              <a:t> contains all the other gas laws!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75000"/>
              <a:buFont typeface="Monotype Sorts" pitchFamily="2" charset="2"/>
              <a:buChar char="u"/>
            </a:pPr>
            <a:r>
              <a:rPr lang="en-US" altLang="en-US" sz="3600">
                <a:latin typeface="Arial" charset="0"/>
              </a:rPr>
              <a:t>If the </a:t>
            </a:r>
            <a:r>
              <a:rPr lang="en-US" altLang="en-US" sz="3600" i="1">
                <a:latin typeface="Arial" charset="0"/>
              </a:rPr>
              <a:t>volume</a:t>
            </a:r>
            <a:r>
              <a:rPr lang="en-US" altLang="en-US" sz="3600">
                <a:latin typeface="Arial" charset="0"/>
              </a:rPr>
              <a:t> remains constant...</a:t>
            </a:r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1390650" y="30480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P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1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2533650" y="30861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V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1</a:t>
            </a: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1943100" y="40386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T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1</a:t>
            </a: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2057400" y="31051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x</a:t>
            </a:r>
          </a:p>
        </p:txBody>
      </p:sp>
      <p:sp>
        <p:nvSpPr>
          <p:cNvPr id="74759" name="Line 7"/>
          <p:cNvSpPr>
            <a:spLocks noChangeShapeType="1"/>
          </p:cNvSpPr>
          <p:nvPr/>
        </p:nvSpPr>
        <p:spPr bwMode="auto">
          <a:xfrm>
            <a:off x="1162050" y="3867150"/>
            <a:ext cx="2381250" cy="0"/>
          </a:xfrm>
          <a:prstGeom prst="line">
            <a:avLst/>
          </a:prstGeom>
          <a:noFill/>
          <a:ln w="12699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3848100" y="34861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=</a:t>
            </a:r>
          </a:p>
        </p:txBody>
      </p:sp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4819650" y="30861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P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2</a:t>
            </a:r>
          </a:p>
        </p:txBody>
      </p:sp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5962650" y="31242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V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2</a:t>
            </a:r>
          </a:p>
        </p:txBody>
      </p:sp>
      <p:sp>
        <p:nvSpPr>
          <p:cNvPr id="74763" name="Rectangle 11"/>
          <p:cNvSpPr>
            <a:spLocks noChangeArrowheads="1"/>
          </p:cNvSpPr>
          <p:nvPr/>
        </p:nvSpPr>
        <p:spPr bwMode="auto">
          <a:xfrm>
            <a:off x="5372100" y="40767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T</a:t>
            </a:r>
            <a:r>
              <a:rPr lang="en-US" altLang="en-US" sz="4100" b="1" baseline="-25000">
                <a:solidFill>
                  <a:schemeClr val="tx2"/>
                </a:solidFill>
                <a:latin typeface="Century Schoolbook" pitchFamily="18" charset="0"/>
              </a:rPr>
              <a:t>2</a:t>
            </a:r>
          </a:p>
        </p:txBody>
      </p:sp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5486400" y="31432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tx2"/>
                </a:solidFill>
                <a:latin typeface="Century Schoolbook" pitchFamily="18" charset="0"/>
              </a:rPr>
              <a:t>x</a:t>
            </a:r>
          </a:p>
        </p:txBody>
      </p:sp>
      <p:sp>
        <p:nvSpPr>
          <p:cNvPr id="74765" name="Line 13"/>
          <p:cNvSpPr>
            <a:spLocks noChangeShapeType="1"/>
          </p:cNvSpPr>
          <p:nvPr/>
        </p:nvSpPr>
        <p:spPr bwMode="auto">
          <a:xfrm>
            <a:off x="4591050" y="3905250"/>
            <a:ext cx="2381250" cy="0"/>
          </a:xfrm>
          <a:prstGeom prst="line">
            <a:avLst/>
          </a:prstGeom>
          <a:noFill/>
          <a:ln w="12699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2133600" y="2819400"/>
            <a:ext cx="14478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7" name="Rectangle 15"/>
          <p:cNvSpPr>
            <a:spLocks noChangeArrowheads="1"/>
          </p:cNvSpPr>
          <p:nvPr/>
        </p:nvSpPr>
        <p:spPr bwMode="auto">
          <a:xfrm>
            <a:off x="5562600" y="2895600"/>
            <a:ext cx="1447800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2286000" y="5029200"/>
            <a:ext cx="4642489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altLang="en-US" sz="4000" b="1">
                <a:latin typeface="Arial" charset="0"/>
              </a:rPr>
              <a:t>Gay-Lussac’s Law</a:t>
            </a:r>
            <a:endParaRPr lang="en-US" altLang="en-US" sz="400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6" grpId="0" animBg="1"/>
      <p:bldP spid="74767" grpId="0" animBg="1"/>
      <p:bldP spid="7476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The volume of some amount of a gas was 1.00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L </a:t>
            </a:r>
            <a:r>
              <a:rPr lang="en-US" dirty="0">
                <a:latin typeface="Arial" pitchFamily="34" charset="0"/>
                <a:cs typeface="Arial" pitchFamily="34" charset="0"/>
              </a:rPr>
              <a:t>when the pressure was 10.0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atm</a:t>
            </a:r>
            <a:r>
              <a:rPr lang="en-US" dirty="0">
                <a:latin typeface="Arial" pitchFamily="34" charset="0"/>
                <a:cs typeface="Arial" pitchFamily="34" charset="0"/>
              </a:rPr>
              <a:t>; what would the volume be if the pressure decreased to 1.00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atm</a:t>
            </a:r>
            <a:r>
              <a:rPr lang="en-US" dirty="0">
                <a:latin typeface="Arial" pitchFamily="34" charset="0"/>
                <a:cs typeface="Arial" pitchFamily="34" charset="0"/>
              </a:rPr>
              <a:t>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00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The volume of some amount of a gas was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1800 mL when </a:t>
            </a:r>
            <a:r>
              <a:rPr lang="en-US" dirty="0">
                <a:latin typeface="Arial" pitchFamily="34" charset="0"/>
                <a:cs typeface="Arial" pitchFamily="34" charset="0"/>
              </a:rPr>
              <a:t>the pressure was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98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kPa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dirty="0">
                <a:latin typeface="Arial" pitchFamily="34" charset="0"/>
                <a:cs typeface="Arial" pitchFamily="34" charset="0"/>
              </a:rPr>
              <a:t>what would the volume be if the pressure decreased to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400 mmHg?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19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 gas occupied a volume of 6.54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mL </a:t>
            </a:r>
            <a:r>
              <a:rPr lang="en-US" dirty="0">
                <a:latin typeface="Arial" pitchFamily="34" charset="0"/>
                <a:cs typeface="Arial" pitchFamily="34" charset="0"/>
              </a:rPr>
              <a:t>at 25°C what would its volume be at 100°C?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26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 gas occupied a volume of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3.2 L </a:t>
            </a:r>
            <a:r>
              <a:rPr lang="en-US" dirty="0">
                <a:latin typeface="Arial" pitchFamily="34" charset="0"/>
                <a:cs typeface="Arial" pitchFamily="34" charset="0"/>
              </a:rPr>
              <a:t>at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90</a:t>
            </a:r>
            <a:r>
              <a:rPr lang="en-US" baseline="300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C </a:t>
            </a:r>
            <a:r>
              <a:rPr lang="en-US" dirty="0">
                <a:latin typeface="Arial" pitchFamily="34" charset="0"/>
                <a:cs typeface="Arial" pitchFamily="34" charset="0"/>
              </a:rPr>
              <a:t>what would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be the temperature of the gas if the volume is increased to 5.0L ?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5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52475"/>
          </a:xfrm>
        </p:spPr>
        <p:txBody>
          <a:bodyPr/>
          <a:lstStyle/>
          <a:p>
            <a:r>
              <a:rPr lang="en-US" altLang="en-US" sz="4000" dirty="0"/>
              <a:t>The Nature of Gases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68413"/>
            <a:ext cx="8686800" cy="53609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altLang="en-US" sz="3600"/>
              <a:t>  </a:t>
            </a:r>
            <a:r>
              <a:rPr lang="en-US" altLang="en-US" sz="3600" dirty="0"/>
              <a:t>Three basic assumptions of the kinetic theory as it applies to gases: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altLang="en-US" sz="3600"/>
              <a:t>  </a:t>
            </a:r>
            <a:r>
              <a:rPr lang="en-US" altLang="en-US" sz="3600" dirty="0"/>
              <a:t>1.  Gas is </a:t>
            </a:r>
            <a:r>
              <a:rPr lang="en-US" altLang="en-US" sz="3600" u="sng" dirty="0"/>
              <a:t>composed of particles</a:t>
            </a:r>
            <a:r>
              <a:rPr lang="en-US" altLang="en-US" sz="3600" dirty="0"/>
              <a:t>- usually molecules or atoms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/>
              <a:t>Small, hard spheres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/>
              <a:t>Insignificant volume; relatively far apart from each other</a:t>
            </a:r>
          </a:p>
          <a:p>
            <a:pPr lvl="1">
              <a:lnSpc>
                <a:spcPct val="90000"/>
              </a:lnSpc>
            </a:pPr>
            <a:r>
              <a:rPr lang="en-US" altLang="en-US" sz="3600" dirty="0"/>
              <a:t>No attraction or repulsion between particles</a:t>
            </a:r>
          </a:p>
        </p:txBody>
      </p:sp>
    </p:spTree>
    <p:extLst>
      <p:ext uri="{BB962C8B-B14F-4D97-AF65-F5344CB8AC3E}">
        <p14:creationId xmlns:p14="http://schemas.microsoft.com/office/powerpoint/2010/main" val="1785629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p" bldLvl="5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gas has a </a:t>
            </a:r>
            <a:r>
              <a:rPr lang="en-US" dirty="0">
                <a:latin typeface="Arial" pitchFamily="34" charset="0"/>
                <a:cs typeface="Arial" pitchFamily="34" charset="0"/>
              </a:rPr>
              <a:t>pressure of 750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torr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at 15</a:t>
            </a:r>
            <a:r>
              <a:rPr lang="en-US" baseline="300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C.  </a:t>
            </a:r>
            <a:r>
              <a:rPr lang="en-US" dirty="0">
                <a:latin typeface="Arial" pitchFamily="34" charset="0"/>
                <a:cs typeface="Arial" pitchFamily="34" charset="0"/>
              </a:rPr>
              <a:t>If the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pressure </a:t>
            </a:r>
            <a:r>
              <a:rPr lang="en-US" dirty="0">
                <a:latin typeface="Arial" pitchFamily="34" charset="0"/>
                <a:cs typeface="Arial" pitchFamily="34" charset="0"/>
              </a:rPr>
              <a:t>is increased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1025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torr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>
                <a:latin typeface="Arial" pitchFamily="34" charset="0"/>
                <a:cs typeface="Arial" pitchFamily="34" charset="0"/>
              </a:rPr>
              <a:t>what is the new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temperature</a:t>
            </a:r>
            <a:r>
              <a:rPr lang="en-US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2984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dirty="0">
                <a:latin typeface="Arial" pitchFamily="34" charset="0"/>
                <a:cs typeface="Arial" pitchFamily="34" charset="0"/>
              </a:rPr>
              <a:t>gas has a pressure of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250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kPa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at 100 K.  </a:t>
            </a:r>
            <a:r>
              <a:rPr lang="en-US" dirty="0">
                <a:latin typeface="Arial" pitchFamily="34" charset="0"/>
                <a:cs typeface="Arial" pitchFamily="34" charset="0"/>
              </a:rPr>
              <a:t>If the pressure is increased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3.5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atm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>
                <a:latin typeface="Arial" pitchFamily="34" charset="0"/>
                <a:cs typeface="Arial" pitchFamily="34" charset="0"/>
              </a:rPr>
              <a:t>what is the new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temperature?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07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 1.00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L </a:t>
            </a:r>
            <a:r>
              <a:rPr lang="en-US" dirty="0">
                <a:latin typeface="Arial" pitchFamily="34" charset="0"/>
                <a:cs typeface="Arial" pitchFamily="34" charset="0"/>
              </a:rPr>
              <a:t>balloon at 25.0</a:t>
            </a:r>
            <a:r>
              <a:rPr lang="en-US" baseline="30000" dirty="0">
                <a:latin typeface="Arial" pitchFamily="34" charset="0"/>
                <a:cs typeface="Arial" pitchFamily="34" charset="0"/>
              </a:rPr>
              <a:t>o</a:t>
            </a:r>
            <a:r>
              <a:rPr lang="en-US" dirty="0">
                <a:latin typeface="Arial" pitchFamily="34" charset="0"/>
                <a:cs typeface="Arial" pitchFamily="34" charset="0"/>
              </a:rPr>
              <a:t>C has a pressure of 750 mmHg.  If the temperature is increased to 37.0</a:t>
            </a:r>
            <a:r>
              <a:rPr lang="en-US" baseline="30000" dirty="0">
                <a:latin typeface="Arial" pitchFamily="34" charset="0"/>
                <a:cs typeface="Arial" pitchFamily="34" charset="0"/>
              </a:rPr>
              <a:t>o</a:t>
            </a:r>
            <a:r>
              <a:rPr lang="en-US" dirty="0">
                <a:latin typeface="Arial" pitchFamily="34" charset="0"/>
                <a:cs typeface="Arial" pitchFamily="34" charset="0"/>
              </a:rPr>
              <a:t>C and the pressure is decreased to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740 mmHg, </a:t>
            </a:r>
            <a:r>
              <a:rPr lang="en-US" dirty="0">
                <a:latin typeface="Arial" pitchFamily="34" charset="0"/>
                <a:cs typeface="Arial" pitchFamily="34" charset="0"/>
              </a:rPr>
              <a:t>what is the new volume?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4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0.85 </a:t>
            </a:r>
            <a:r>
              <a:rPr lang="en-US" dirty="0">
                <a:latin typeface="Arial" pitchFamily="34" charset="0"/>
                <a:cs typeface="Arial" pitchFamily="34" charset="0"/>
              </a:rPr>
              <a:t>L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of a gas  125.0</a:t>
            </a:r>
            <a:r>
              <a:rPr lang="en-US" baseline="300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C </a:t>
            </a:r>
            <a:r>
              <a:rPr lang="en-US" dirty="0">
                <a:latin typeface="Arial" pitchFamily="34" charset="0"/>
                <a:cs typeface="Arial" pitchFamily="34" charset="0"/>
              </a:rPr>
              <a:t>has a pressure of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1.25 atm.  </a:t>
            </a:r>
            <a:r>
              <a:rPr lang="en-US" dirty="0">
                <a:latin typeface="Arial" pitchFamily="34" charset="0"/>
                <a:cs typeface="Arial" pitchFamily="34" charset="0"/>
              </a:rPr>
              <a:t>If the temperature is increased to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237.0</a:t>
            </a:r>
            <a:r>
              <a:rPr lang="en-US" baseline="300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C </a:t>
            </a:r>
            <a:r>
              <a:rPr lang="en-US" dirty="0">
                <a:latin typeface="Arial" pitchFamily="34" charset="0"/>
                <a:cs typeface="Arial" pitchFamily="34" charset="0"/>
              </a:rPr>
              <a:t>and the pressure is decreased to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0.85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atm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>
                <a:latin typeface="Arial" pitchFamily="34" charset="0"/>
                <a:cs typeface="Arial" pitchFamily="34" charset="0"/>
              </a:rPr>
              <a:t>what is the new volume?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59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/>
              <a:t>Avogadro's Law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amount of gas, in moles, is directly related to the volume of the gas.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23806" y="2782389"/>
            <a:ext cx="403642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n</a:t>
            </a:r>
            <a:r>
              <a:rPr lang="en-US" sz="2800" b="1" baseline="-25000" dirty="0" smtClean="0"/>
              <a:t>1</a:t>
            </a:r>
            <a:r>
              <a:rPr lang="en-US" sz="2800" b="1" dirty="0" smtClean="0"/>
              <a:t> = Initial amount of gas in moles</a:t>
            </a:r>
          </a:p>
          <a:p>
            <a:r>
              <a:rPr lang="en-US" sz="2800" b="1" dirty="0" smtClean="0"/>
              <a:t>n</a:t>
            </a:r>
            <a:r>
              <a:rPr lang="en-US" sz="2800" b="1" baseline="-25000" dirty="0" smtClean="0"/>
              <a:t>2</a:t>
            </a:r>
            <a:r>
              <a:rPr lang="en-US" sz="2800" b="1" dirty="0" smtClean="0"/>
              <a:t> = Final amount of gas in moles</a:t>
            </a:r>
            <a:endParaRPr 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573809" y="2788119"/>
                <a:ext cx="3501802" cy="1819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72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7200" b="1" i="1">
                                <a:latin typeface="Cambria Math"/>
                              </a:rPr>
                              <m:t>𝑽</m:t>
                            </m:r>
                          </m:e>
                          <m:sub>
                            <m:r>
                              <a:rPr lang="en-US" sz="72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72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7200" b="1" i="1">
                                <a:latin typeface="Cambria Math"/>
                              </a:rPr>
                              <m:t>𝒏</m:t>
                            </m:r>
                          </m:e>
                          <m:sub>
                            <m:r>
                              <a:rPr lang="en-US" sz="72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n-US" sz="7200" b="1" i="1">
                        <a:latin typeface="Cambria Math"/>
                      </a:rPr>
                      <m:t>=</m:t>
                    </m:r>
                    <m:box>
                      <m:boxPr>
                        <m:ctrlPr>
                          <a:rPr lang="en-US" sz="7200" b="1" i="1">
                            <a:latin typeface="Cambria Math"/>
                          </a:rPr>
                        </m:ctrlPr>
                      </m:boxPr>
                      <m:e>
                        <m:f>
                          <m:fPr>
                            <m:ctrlPr>
                              <a:rPr lang="en-US" sz="7200" b="1" i="1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7200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7200" b="1" i="1">
                                    <a:latin typeface="Cambria Math"/>
                                  </a:rPr>
                                  <m:t>𝑽</m:t>
                                </m:r>
                              </m:e>
                              <m:sub>
                                <m:r>
                                  <a:rPr lang="en-US" sz="7200" b="1" i="1">
                                    <a:latin typeface="Cambria Math"/>
                                  </a:rPr>
                                  <m:t>𝟐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7200" b="1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7200" b="1" i="1">
                                    <a:latin typeface="Cambria Math"/>
                                  </a:rPr>
                                  <m:t>𝒏</m:t>
                                </m:r>
                              </m:e>
                              <m:sub>
                                <m:r>
                                  <a:rPr lang="en-US" sz="7200" b="1" i="1">
                                    <a:latin typeface="Cambria Math"/>
                                  </a:rPr>
                                  <m:t>𝟐</m:t>
                                </m:r>
                              </m:sub>
                            </m:sSub>
                          </m:den>
                        </m:f>
                      </m:e>
                    </m:box>
                  </m:oMath>
                </a14:m>
                <a:r>
                  <a:rPr lang="en-US" sz="7200" b="1" dirty="0"/>
                  <a:t> </a:t>
                </a:r>
                <a:endParaRPr lang="en-US" sz="72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809" y="2788119"/>
                <a:ext cx="3501802" cy="18197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114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1.75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mol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of gas occupies </a:t>
            </a:r>
            <a:r>
              <a:rPr lang="en-US" dirty="0">
                <a:latin typeface="Arial" pitchFamily="34" charset="0"/>
                <a:cs typeface="Arial" pitchFamily="34" charset="0"/>
              </a:rPr>
              <a:t>a volume of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1.5 </a:t>
            </a:r>
            <a:r>
              <a:rPr lang="en-US" dirty="0">
                <a:latin typeface="Arial" pitchFamily="34" charset="0"/>
                <a:cs typeface="Arial" pitchFamily="34" charset="0"/>
              </a:rPr>
              <a:t>L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what </a:t>
            </a:r>
            <a:r>
              <a:rPr lang="en-US" dirty="0">
                <a:latin typeface="Arial" pitchFamily="34" charset="0"/>
                <a:cs typeface="Arial" pitchFamily="34" charset="0"/>
              </a:rPr>
              <a:t>would be the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volume if the amount of gas is decreased to 0.68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mol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 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02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3.5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mol</a:t>
            </a:r>
            <a:r>
              <a:rPr lang="en-US" dirty="0">
                <a:latin typeface="Arial" pitchFamily="34" charset="0"/>
                <a:cs typeface="Arial" pitchFamily="34" charset="0"/>
              </a:rPr>
              <a:t> of gas occupies a volume of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300 mL </a:t>
            </a:r>
            <a:r>
              <a:rPr lang="en-US" dirty="0">
                <a:latin typeface="Arial" pitchFamily="34" charset="0"/>
                <a:cs typeface="Arial" pitchFamily="34" charset="0"/>
              </a:rPr>
              <a:t>what would be the volume if the amount of gas is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increased to 5.8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mol</a:t>
            </a:r>
            <a:r>
              <a:rPr lang="en-US" dirty="0">
                <a:latin typeface="Arial" pitchFamily="34" charset="0"/>
                <a:cs typeface="Arial" pitchFamily="34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43668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  <a:noFill/>
          <a:ln/>
        </p:spPr>
        <p:txBody>
          <a:bodyPr lIns="92075" tIns="46038" rIns="92075" bIns="46038" anchor="b"/>
          <a:lstStyle/>
          <a:p>
            <a:r>
              <a:rPr lang="en-US" altLang="en-US" u="sng" dirty="0" smtClean="0">
                <a:effectLst/>
                <a:latin typeface="Arial" charset="0"/>
              </a:rPr>
              <a:t>#6.  </a:t>
            </a:r>
            <a:r>
              <a:rPr lang="en-US" altLang="en-US" u="sng" dirty="0">
                <a:effectLst/>
                <a:latin typeface="Arial" charset="0"/>
              </a:rPr>
              <a:t>The Ideal Gas Law #1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066800"/>
            <a:ext cx="8686800" cy="5638800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80000"/>
              </a:lnSpc>
            </a:pPr>
            <a:r>
              <a:rPr lang="en-US" altLang="en-US" sz="3600" dirty="0">
                <a:effectLst/>
                <a:latin typeface="Arial" charset="0"/>
              </a:rPr>
              <a:t>Equation: </a:t>
            </a:r>
            <a:r>
              <a:rPr lang="en-US" altLang="en-US" sz="4000" b="1" dirty="0" smtClean="0">
                <a:effectLst/>
                <a:latin typeface="Arial" charset="0"/>
              </a:rPr>
              <a:t>PV </a:t>
            </a:r>
            <a:r>
              <a:rPr lang="en-US" altLang="en-US" sz="4000" b="1" dirty="0">
                <a:effectLst/>
                <a:latin typeface="Arial" charset="0"/>
              </a:rPr>
              <a:t>= </a:t>
            </a:r>
            <a:r>
              <a:rPr lang="en-US" altLang="en-US" sz="4000" b="1" dirty="0" err="1" smtClean="0">
                <a:effectLst/>
                <a:latin typeface="Arial" charset="0"/>
              </a:rPr>
              <a:t>nRT</a:t>
            </a:r>
            <a:endParaRPr lang="en-US" altLang="en-US" sz="4000" b="1" dirty="0">
              <a:effectLst/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3600" b="1" dirty="0" smtClean="0">
                <a:effectLst/>
                <a:latin typeface="Arial" charset="0"/>
              </a:rPr>
              <a:t>Ideal </a:t>
            </a:r>
            <a:r>
              <a:rPr lang="en-US" altLang="en-US" sz="3600" b="1" dirty="0">
                <a:effectLst/>
                <a:latin typeface="Arial" charset="0"/>
              </a:rPr>
              <a:t>Gas Constant (</a:t>
            </a:r>
            <a:r>
              <a:rPr lang="en-US" altLang="en-US" sz="3600" b="1" u="sng" dirty="0">
                <a:effectLst/>
                <a:latin typeface="Arial" charset="0"/>
              </a:rPr>
              <a:t>R</a:t>
            </a:r>
            <a:r>
              <a:rPr lang="en-US" altLang="en-US" sz="3600" b="1" dirty="0" smtClean="0">
                <a:effectLst/>
                <a:latin typeface="Arial" charset="0"/>
              </a:rPr>
              <a:t>)</a:t>
            </a:r>
          </a:p>
          <a:p>
            <a:pPr>
              <a:lnSpc>
                <a:spcPct val="80000"/>
              </a:lnSpc>
            </a:pPr>
            <a:endParaRPr lang="en-US" altLang="en-US" sz="3600" dirty="0">
              <a:effectLst/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4200" b="1" dirty="0">
                <a:effectLst/>
                <a:latin typeface="Arial" charset="0"/>
              </a:rPr>
              <a:t>R = </a:t>
            </a:r>
            <a:r>
              <a:rPr lang="en-US" altLang="en-US" sz="4200" b="1" dirty="0" smtClean="0">
                <a:effectLst/>
                <a:latin typeface="Arial" charset="0"/>
              </a:rPr>
              <a:t>0.08206 </a:t>
            </a:r>
            <a:r>
              <a:rPr lang="en-US" altLang="en-US" sz="4200" b="1" dirty="0">
                <a:effectLst/>
                <a:latin typeface="Arial" charset="0"/>
              </a:rPr>
              <a:t>(L </a:t>
            </a:r>
            <a:r>
              <a:rPr lang="en-US" altLang="en-US" sz="4200" b="1" dirty="0" err="1" smtClean="0">
                <a:latin typeface="Arial" charset="0"/>
              </a:rPr>
              <a:t>atm</a:t>
            </a:r>
            <a:r>
              <a:rPr lang="en-US" altLang="en-US" sz="4200" b="1" dirty="0" smtClean="0">
                <a:effectLst/>
                <a:latin typeface="Arial" charset="0"/>
              </a:rPr>
              <a:t>) </a:t>
            </a:r>
            <a:r>
              <a:rPr lang="en-US" altLang="en-US" sz="4200" b="1" dirty="0">
                <a:effectLst/>
                <a:latin typeface="Arial" charset="0"/>
              </a:rPr>
              <a:t>/ (</a:t>
            </a:r>
            <a:r>
              <a:rPr lang="en-US" altLang="en-US" sz="4200" b="1" dirty="0" err="1" smtClean="0">
                <a:effectLst/>
                <a:latin typeface="Arial" charset="0"/>
              </a:rPr>
              <a:t>mol</a:t>
            </a:r>
            <a:r>
              <a:rPr lang="en-US" altLang="en-US" sz="4200" b="1" dirty="0" smtClean="0">
                <a:effectLst/>
                <a:latin typeface="Arial" charset="0"/>
              </a:rPr>
              <a:t> </a:t>
            </a:r>
            <a:r>
              <a:rPr lang="en-US" altLang="en-US" sz="4200" b="1" dirty="0">
                <a:effectLst/>
                <a:latin typeface="Arial" charset="0"/>
              </a:rPr>
              <a:t>K</a:t>
            </a:r>
            <a:r>
              <a:rPr lang="en-US" altLang="en-US" sz="4200" b="1" dirty="0" smtClean="0">
                <a:effectLst/>
                <a:latin typeface="Arial" charset="0"/>
              </a:rPr>
              <a:t>)</a:t>
            </a:r>
          </a:p>
          <a:p>
            <a:pPr>
              <a:lnSpc>
                <a:spcPct val="80000"/>
              </a:lnSpc>
            </a:pPr>
            <a:endParaRPr lang="en-US" altLang="en-US" sz="4200" b="1" dirty="0">
              <a:effectLst/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3600" dirty="0">
                <a:effectLst/>
                <a:latin typeface="Arial" charset="0"/>
              </a:rPr>
              <a:t>The other units must </a:t>
            </a:r>
            <a:r>
              <a:rPr lang="en-US" altLang="en-US" sz="3600" i="1" u="sng" dirty="0">
                <a:effectLst/>
                <a:latin typeface="Arial" charset="0"/>
              </a:rPr>
              <a:t>match the value of the constant</a:t>
            </a:r>
            <a:r>
              <a:rPr lang="en-US" altLang="en-US" sz="3600" dirty="0">
                <a:effectLst/>
                <a:latin typeface="Arial" charset="0"/>
              </a:rPr>
              <a:t>, in order to cancel out.</a:t>
            </a:r>
          </a:p>
          <a:p>
            <a:pPr>
              <a:lnSpc>
                <a:spcPct val="80000"/>
              </a:lnSpc>
            </a:pPr>
            <a:endParaRPr lang="en-US" altLang="en-US" sz="3600" dirty="0"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uiExpand="1" build="p" bldLvl="5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33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026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noFill/>
          <a:ln/>
        </p:spPr>
        <p:txBody>
          <a:bodyPr lIns="92075" tIns="46038" rIns="92075" bIns="46038" anchor="b"/>
          <a:lstStyle/>
          <a:p>
            <a:r>
              <a:rPr lang="en-US" altLang="en-US" u="sng" dirty="0" smtClean="0">
                <a:effectLst/>
                <a:latin typeface="Arial" charset="0"/>
              </a:rPr>
              <a:t>#7.  </a:t>
            </a:r>
            <a:r>
              <a:rPr lang="en-US" altLang="en-US" u="sng" dirty="0">
                <a:effectLst/>
                <a:latin typeface="Arial" charset="0"/>
              </a:rPr>
              <a:t>Ideal Gas Law 2</a:t>
            </a:r>
          </a:p>
        </p:txBody>
      </p:sp>
      <p:sp>
        <p:nvSpPr>
          <p:cNvPr id="86019" name="Rectangle 1027"/>
          <p:cNvSpPr>
            <a:spLocks noGrp="1" noChangeArrowheads="1"/>
          </p:cNvSpPr>
          <p:nvPr>
            <p:ph sz="quarter" idx="1"/>
          </p:nvPr>
        </p:nvSpPr>
        <p:spPr>
          <a:xfrm>
            <a:off x="685800" y="1295400"/>
            <a:ext cx="7772400" cy="4876800"/>
          </a:xfrm>
          <a:noFill/>
          <a:ln/>
        </p:spPr>
        <p:txBody>
          <a:bodyPr lIns="92075" tIns="46038" rIns="92075" bIns="46038">
            <a:normAutofit/>
          </a:bodyPr>
          <a:lstStyle/>
          <a:p>
            <a:r>
              <a:rPr lang="en-US" altLang="en-US" sz="3600" dirty="0" err="1" smtClean="0">
                <a:effectLst/>
                <a:latin typeface="Arial" charset="0"/>
              </a:rPr>
              <a:t>PVmm</a:t>
            </a:r>
            <a:r>
              <a:rPr lang="en-US" altLang="en-US" sz="3600" dirty="0" smtClean="0">
                <a:effectLst/>
                <a:latin typeface="Arial" charset="0"/>
              </a:rPr>
              <a:t> = </a:t>
            </a:r>
            <a:r>
              <a:rPr lang="en-US" altLang="en-US" sz="3600" dirty="0" err="1" smtClean="0">
                <a:latin typeface="Arial" charset="0"/>
              </a:rPr>
              <a:t>g</a:t>
            </a:r>
            <a:r>
              <a:rPr lang="en-US" altLang="en-US" sz="3600" dirty="0" err="1" smtClean="0">
                <a:effectLst/>
                <a:latin typeface="Arial" charset="0"/>
              </a:rPr>
              <a:t>RT</a:t>
            </a:r>
            <a:r>
              <a:rPr lang="en-US" altLang="en-US" sz="3600" dirty="0" smtClean="0">
                <a:effectLst/>
                <a:latin typeface="Arial" charset="0"/>
              </a:rPr>
              <a:t>  </a:t>
            </a:r>
            <a:r>
              <a:rPr lang="en-US" altLang="en-US" sz="3600" dirty="0">
                <a:effectLst/>
                <a:latin typeface="Arial" charset="0"/>
              </a:rPr>
              <a:t>				                  </a:t>
            </a:r>
            <a:r>
              <a:rPr lang="en-US" altLang="en-US" sz="3600" dirty="0" smtClean="0">
                <a:effectLst/>
                <a:latin typeface="Arial" charset="0"/>
              </a:rPr>
              <a:t>	</a:t>
            </a:r>
            <a:r>
              <a:rPr lang="en-US" altLang="en-US" sz="3600" dirty="0">
                <a:latin typeface="Arial" charset="0"/>
              </a:rPr>
              <a:t> </a:t>
            </a:r>
            <a:r>
              <a:rPr lang="en-US" altLang="en-US" sz="3600" dirty="0" smtClean="0">
                <a:latin typeface="Arial" charset="0"/>
              </a:rPr>
              <a:t>       </a:t>
            </a:r>
          </a:p>
          <a:p>
            <a:r>
              <a:rPr lang="en-US" altLang="en-US" sz="3600" dirty="0" smtClean="0">
                <a:effectLst/>
                <a:latin typeface="Arial" charset="0"/>
              </a:rPr>
              <a:t>g </a:t>
            </a:r>
            <a:r>
              <a:rPr lang="en-US" altLang="en-US" sz="3600" dirty="0">
                <a:effectLst/>
                <a:latin typeface="Arial" charset="0"/>
              </a:rPr>
              <a:t>= mass, in grams</a:t>
            </a:r>
          </a:p>
          <a:p>
            <a:r>
              <a:rPr lang="en-US" altLang="en-US" sz="3600" dirty="0" smtClean="0">
                <a:effectLst/>
                <a:latin typeface="Arial" charset="0"/>
              </a:rPr>
              <a:t>mm </a:t>
            </a:r>
            <a:r>
              <a:rPr lang="en-US" altLang="en-US" sz="3600" dirty="0">
                <a:effectLst/>
                <a:latin typeface="Arial" charset="0"/>
              </a:rPr>
              <a:t>= molar mass, in g/</a:t>
            </a:r>
            <a:r>
              <a:rPr lang="en-US" altLang="en-US" sz="3600" dirty="0" err="1">
                <a:effectLst/>
                <a:latin typeface="Arial" charset="0"/>
              </a:rPr>
              <a:t>mol</a:t>
            </a:r>
            <a:endParaRPr lang="en-US" altLang="en-US" sz="3600" dirty="0">
              <a:effectLst/>
              <a:latin typeface="Arial" charset="0"/>
            </a:endParaRPr>
          </a:p>
          <a:p>
            <a:endParaRPr lang="en-US" altLang="en-US" sz="3600" dirty="0"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uiExpand="1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52475"/>
          </a:xfrm>
        </p:spPr>
        <p:txBody>
          <a:bodyPr/>
          <a:lstStyle/>
          <a:p>
            <a:r>
              <a:rPr lang="en-US" altLang="en-US" sz="4000" dirty="0"/>
              <a:t>The Nature of Gases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25538"/>
            <a:ext cx="8686800" cy="5503862"/>
          </a:xfrm>
        </p:spPr>
        <p:txBody>
          <a:bodyPr/>
          <a:lstStyle/>
          <a:p>
            <a:pPr>
              <a:buFontTx/>
              <a:buNone/>
            </a:pPr>
            <a:r>
              <a:rPr lang="tr-TR" altLang="en-US" sz="4000"/>
              <a:t>  </a:t>
            </a:r>
            <a:r>
              <a:rPr lang="en-US" altLang="en-US" sz="4000" dirty="0"/>
              <a:t>2.  Particles in a gas move rapidly in constant </a:t>
            </a:r>
            <a:r>
              <a:rPr lang="en-US" altLang="en-US" sz="4000" i="1" u="sng" dirty="0"/>
              <a:t>random</a:t>
            </a:r>
            <a:r>
              <a:rPr lang="en-US" altLang="en-US" sz="4000" dirty="0"/>
              <a:t> motion</a:t>
            </a:r>
          </a:p>
          <a:p>
            <a:pPr lvl="1"/>
            <a:r>
              <a:rPr lang="en-US" altLang="en-US" sz="3600" dirty="0"/>
              <a:t>Move in straight paths, changing direction only when colliding with one another or other objects</a:t>
            </a:r>
          </a:p>
          <a:p>
            <a:pPr lvl="1"/>
            <a:r>
              <a:rPr lang="en-US" altLang="en-US" sz="3600" dirty="0"/>
              <a:t>Average speed of O</a:t>
            </a:r>
            <a:r>
              <a:rPr lang="en-US" altLang="en-US" sz="3600" b="1" baseline="-25000" dirty="0"/>
              <a:t>2</a:t>
            </a:r>
            <a:r>
              <a:rPr lang="en-US" altLang="en-US" sz="3600" dirty="0"/>
              <a:t> in air at 20 </a:t>
            </a:r>
            <a:r>
              <a:rPr lang="en-US" altLang="en-US" sz="3600" b="1" baseline="30000" dirty="0" err="1"/>
              <a:t>o</a:t>
            </a:r>
            <a:r>
              <a:rPr lang="en-US" altLang="en-US" sz="3600" dirty="0" err="1"/>
              <a:t>C</a:t>
            </a:r>
            <a:r>
              <a:rPr lang="en-US" altLang="en-US" sz="3600"/>
              <a:t> is an amazing 1660 km/h! (1.6km=1mile)</a:t>
            </a:r>
          </a:p>
          <a:p>
            <a:pPr lvl="1">
              <a:buFontTx/>
              <a:buNone/>
            </a:pPr>
            <a:endParaRPr lang="en-US" altLang="en-US" sz="3600"/>
          </a:p>
        </p:txBody>
      </p:sp>
    </p:spTree>
    <p:extLst>
      <p:ext uri="{BB962C8B-B14F-4D97-AF65-F5344CB8AC3E}">
        <p14:creationId xmlns:p14="http://schemas.microsoft.com/office/powerpoint/2010/main" val="40129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7" grpId="0" build="p" bldLvl="5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9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noFill/>
          <a:ln/>
        </p:spPr>
        <p:txBody>
          <a:bodyPr lIns="92075" tIns="46038" rIns="92075" bIns="46038" anchor="b"/>
          <a:lstStyle/>
          <a:p>
            <a:r>
              <a:rPr lang="en-US" altLang="en-US" dirty="0" smtClean="0">
                <a:effectLst/>
                <a:latin typeface="Arial" charset="0"/>
              </a:rPr>
              <a:t>Ideal Gas Equation #3</a:t>
            </a:r>
            <a:endParaRPr lang="en-US" altLang="en-US" dirty="0">
              <a:effectLst/>
              <a:latin typeface="Arial" charset="0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600200"/>
            <a:ext cx="8229600" cy="4572000"/>
          </a:xfrm>
          <a:noFill/>
          <a:ln/>
        </p:spPr>
        <p:txBody>
          <a:bodyPr lIns="92075" tIns="46038" rIns="92075" bIns="46038"/>
          <a:lstStyle/>
          <a:p>
            <a:r>
              <a:rPr lang="en-US" altLang="en-US" sz="3600" dirty="0">
                <a:effectLst/>
                <a:latin typeface="Arial" charset="0"/>
              </a:rPr>
              <a:t>Density is mass divided by volume</a:t>
            </a:r>
          </a:p>
          <a:p>
            <a:endParaRPr lang="en-US" altLang="en-US" sz="3600" dirty="0">
              <a:effectLst/>
              <a:latin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3600" dirty="0">
                <a:effectLst/>
                <a:latin typeface="Arial" charset="0"/>
              </a:rPr>
              <a:t>                </a:t>
            </a:r>
            <a:r>
              <a:rPr lang="en-US" altLang="en-US" sz="3600" dirty="0" smtClean="0">
                <a:effectLst/>
                <a:latin typeface="Arial" charset="0"/>
              </a:rPr>
              <a:t>               </a:t>
            </a:r>
            <a:endParaRPr lang="en-US" altLang="en-US" sz="3600" b="1" dirty="0">
              <a:latin typeface="Arial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altLang="en-US" sz="3600" b="1" dirty="0" smtClean="0">
                <a:effectLst/>
                <a:latin typeface="Arial" charset="0"/>
              </a:rPr>
              <a:t> </a:t>
            </a:r>
            <a:r>
              <a:rPr lang="en-US" altLang="en-US" sz="3600" b="1" dirty="0" err="1" smtClean="0">
                <a:effectLst/>
                <a:latin typeface="Arial" charset="0"/>
              </a:rPr>
              <a:t>PM</a:t>
            </a:r>
            <a:r>
              <a:rPr lang="en-US" altLang="en-US" sz="3600" b="1" baseline="-25000" dirty="0" err="1" smtClean="0">
                <a:effectLst/>
                <a:latin typeface="Arial" charset="0"/>
              </a:rPr>
              <a:t>r</a:t>
            </a:r>
            <a:r>
              <a:rPr lang="en-US" altLang="en-US" sz="3600" b="1" dirty="0" smtClean="0">
                <a:effectLst/>
                <a:latin typeface="Arial" charset="0"/>
              </a:rPr>
              <a:t> = </a:t>
            </a:r>
            <a:r>
              <a:rPr lang="en-US" altLang="en-US" sz="3600" b="1" dirty="0" err="1" smtClean="0">
                <a:effectLst/>
                <a:latin typeface="Arial" charset="0"/>
              </a:rPr>
              <a:t>dRT</a:t>
            </a:r>
            <a:endParaRPr lang="en-US" altLang="en-US" sz="3600" b="1" dirty="0" smtClean="0">
              <a:effectLst/>
              <a:latin typeface="Arial" charset="0"/>
            </a:endParaRPr>
          </a:p>
          <a:p>
            <a:pPr algn="ctr">
              <a:buFont typeface="Wingdings" pitchFamily="2" charset="2"/>
              <a:buNone/>
            </a:pPr>
            <a:endParaRPr lang="en-US" altLang="en-US" sz="3600" b="1" dirty="0">
              <a:effectLst/>
              <a:latin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3600" dirty="0" smtClean="0">
                <a:latin typeface="Arial" charset="0"/>
              </a:rPr>
              <a:t>d = density</a:t>
            </a:r>
          </a:p>
          <a:p>
            <a:pPr>
              <a:buFont typeface="Wingdings" pitchFamily="2" charset="2"/>
              <a:buNone/>
            </a:pPr>
            <a:r>
              <a:rPr lang="en-US" altLang="en-US" sz="3600" dirty="0" err="1" smtClean="0">
                <a:effectLst/>
                <a:latin typeface="Arial" charset="0"/>
              </a:rPr>
              <a:t>M</a:t>
            </a:r>
            <a:r>
              <a:rPr lang="en-US" altLang="en-US" sz="3600" baseline="-25000" dirty="0" err="1" smtClean="0">
                <a:effectLst/>
                <a:latin typeface="Arial" charset="0"/>
              </a:rPr>
              <a:t>r</a:t>
            </a:r>
            <a:r>
              <a:rPr lang="en-US" altLang="en-US" sz="3600" dirty="0" smtClean="0">
                <a:effectLst/>
                <a:latin typeface="Arial" charset="0"/>
              </a:rPr>
              <a:t>= Molar Mass</a:t>
            </a:r>
            <a:endParaRPr lang="en-US" altLang="en-US" sz="3600" dirty="0">
              <a:effectLst/>
              <a:latin typeface="Arial" charset="0"/>
            </a:endParaRPr>
          </a:p>
        </p:txBody>
      </p:sp>
      <p:sp>
        <p:nvSpPr>
          <p:cNvPr id="83979" name="Rectangle 11"/>
          <p:cNvSpPr>
            <a:spLocks noChangeArrowheads="1"/>
          </p:cNvSpPr>
          <p:nvPr/>
        </p:nvSpPr>
        <p:spPr bwMode="auto">
          <a:xfrm>
            <a:off x="3429000" y="5257800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en-US" sz="3600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uiExpand="1" build="p" autoUpdateAnimBg="0"/>
      <p:bldP spid="8397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2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274638"/>
            <a:ext cx="8686800" cy="6858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normAutofit fontScale="90000"/>
          </a:bodyPr>
          <a:lstStyle/>
          <a:p>
            <a:r>
              <a:rPr lang="en-US" altLang="en-US" sz="3800" u="sng" dirty="0" smtClean="0">
                <a:effectLst/>
                <a:latin typeface="Arial" charset="0"/>
              </a:rPr>
              <a:t>#8 </a:t>
            </a:r>
            <a:r>
              <a:rPr lang="en-US" altLang="en-US" sz="3800" u="sng" dirty="0">
                <a:effectLst/>
                <a:latin typeface="Arial" charset="0"/>
              </a:rPr>
              <a:t>Dalton’s Law of Partial Pressures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22300" y="1243013"/>
            <a:ext cx="7924800" cy="325755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>
              <a:buFont typeface="Wingdings" pitchFamily="2" charset="2"/>
              <a:buNone/>
            </a:pPr>
            <a:r>
              <a:rPr lang="en-US" altLang="en-US" sz="3600">
                <a:effectLst/>
                <a:latin typeface="Arial" charset="0"/>
              </a:rPr>
              <a:t>For a mixture of gases in a container,</a:t>
            </a:r>
          </a:p>
          <a:p>
            <a:pPr lvl="1" algn="ctr">
              <a:spcBef>
                <a:spcPct val="70000"/>
              </a:spcBef>
              <a:buFont typeface="Wingdings" pitchFamily="2" charset="2"/>
              <a:buNone/>
            </a:pPr>
            <a:r>
              <a:rPr lang="en-US" altLang="en-US" sz="4400" i="1">
                <a:solidFill>
                  <a:srgbClr val="FFFF00"/>
                </a:solidFill>
                <a:effectLst/>
                <a:latin typeface="Arial" charset="0"/>
              </a:rPr>
              <a:t>P</a:t>
            </a:r>
            <a:r>
              <a:rPr lang="en-US" altLang="en-US" sz="4400" baseline="-25000">
                <a:solidFill>
                  <a:srgbClr val="FFFF00"/>
                </a:solidFill>
                <a:effectLst/>
                <a:latin typeface="Arial" charset="0"/>
              </a:rPr>
              <a:t>Total</a:t>
            </a:r>
            <a:r>
              <a:rPr lang="en-US" altLang="en-US" sz="4400">
                <a:solidFill>
                  <a:srgbClr val="FFFF00"/>
                </a:solidFill>
                <a:effectLst/>
                <a:latin typeface="Arial" charset="0"/>
              </a:rPr>
              <a:t>  =  </a:t>
            </a:r>
            <a:r>
              <a:rPr lang="en-US" altLang="en-US" sz="4400" i="1">
                <a:solidFill>
                  <a:srgbClr val="FFFF00"/>
                </a:solidFill>
                <a:effectLst/>
                <a:latin typeface="Arial" charset="0"/>
              </a:rPr>
              <a:t>P</a:t>
            </a:r>
            <a:r>
              <a:rPr lang="en-US" altLang="en-US" sz="4400" baseline="-25000">
                <a:solidFill>
                  <a:srgbClr val="FFFF00"/>
                </a:solidFill>
                <a:effectLst/>
                <a:latin typeface="Arial" charset="0"/>
              </a:rPr>
              <a:t>1</a:t>
            </a:r>
            <a:r>
              <a:rPr lang="en-US" altLang="en-US" sz="4400">
                <a:solidFill>
                  <a:srgbClr val="FFFF00"/>
                </a:solidFill>
                <a:effectLst/>
                <a:latin typeface="Arial" charset="0"/>
              </a:rPr>
              <a:t> + </a:t>
            </a:r>
            <a:r>
              <a:rPr lang="en-US" altLang="en-US" sz="4400" i="1">
                <a:solidFill>
                  <a:srgbClr val="FFFF00"/>
                </a:solidFill>
                <a:effectLst/>
                <a:latin typeface="Arial" charset="0"/>
              </a:rPr>
              <a:t>P</a:t>
            </a:r>
            <a:r>
              <a:rPr lang="en-US" altLang="en-US" sz="4400" baseline="-25000">
                <a:solidFill>
                  <a:srgbClr val="FFFF00"/>
                </a:solidFill>
                <a:effectLst/>
                <a:latin typeface="Arial" charset="0"/>
              </a:rPr>
              <a:t>2</a:t>
            </a:r>
            <a:r>
              <a:rPr lang="en-US" altLang="en-US" sz="4400">
                <a:solidFill>
                  <a:srgbClr val="FFFF00"/>
                </a:solidFill>
                <a:effectLst/>
                <a:latin typeface="Arial" charset="0"/>
              </a:rPr>
              <a:t> + </a:t>
            </a:r>
            <a:r>
              <a:rPr lang="en-US" altLang="en-US" sz="4400" i="1">
                <a:solidFill>
                  <a:srgbClr val="FFFF00"/>
                </a:solidFill>
                <a:effectLst/>
                <a:latin typeface="Arial" charset="0"/>
              </a:rPr>
              <a:t>P</a:t>
            </a:r>
            <a:r>
              <a:rPr lang="en-US" altLang="en-US" sz="4400" baseline="-25000">
                <a:solidFill>
                  <a:srgbClr val="FFFF00"/>
                </a:solidFill>
                <a:effectLst/>
                <a:latin typeface="Arial" charset="0"/>
              </a:rPr>
              <a:t>3</a:t>
            </a:r>
            <a:r>
              <a:rPr lang="en-US" altLang="en-US" sz="4400">
                <a:solidFill>
                  <a:srgbClr val="FFFF00"/>
                </a:solidFill>
                <a:effectLst/>
                <a:latin typeface="Arial" charset="0"/>
              </a:rPr>
              <a:t> + . . .</a:t>
            </a:r>
            <a:r>
              <a:rPr lang="en-US" altLang="en-US" sz="4000">
                <a:effectLst/>
              </a:rPr>
              <a:t> </a:t>
            </a:r>
          </a:p>
        </p:txBody>
      </p:sp>
      <p:sp>
        <p:nvSpPr>
          <p:cNvPr id="248836" name="Text Box 4"/>
          <p:cNvSpPr txBox="1">
            <a:spLocks noChangeArrowheads="1"/>
          </p:cNvSpPr>
          <p:nvPr/>
        </p:nvSpPr>
        <p:spPr bwMode="auto">
          <a:xfrm>
            <a:off x="457200" y="3395663"/>
            <a:ext cx="86868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Tx/>
              <a:buChar char="•"/>
            </a:pPr>
            <a:r>
              <a:rPr lang="en-US" altLang="en-US" sz="4000">
                <a:latin typeface="Arial" charset="0"/>
              </a:rPr>
              <a:t>P</a:t>
            </a:r>
            <a:r>
              <a:rPr lang="en-US" altLang="en-US" sz="4000" baseline="-25000">
                <a:latin typeface="Arial" charset="0"/>
              </a:rPr>
              <a:t>1</a:t>
            </a:r>
            <a:r>
              <a:rPr lang="en-US" altLang="en-US" sz="4000">
                <a:latin typeface="Arial" charset="0"/>
              </a:rPr>
              <a:t> represents the “</a:t>
            </a:r>
            <a:r>
              <a:rPr lang="en-US" altLang="en-US" sz="4000">
                <a:solidFill>
                  <a:schemeClr val="tx2"/>
                </a:solidFill>
                <a:latin typeface="Arial" charset="0"/>
              </a:rPr>
              <a:t>partial pressure”,</a:t>
            </a:r>
            <a:r>
              <a:rPr lang="en-US" altLang="en-US" sz="4000">
                <a:latin typeface="Arial" charset="0"/>
              </a:rPr>
              <a:t> or the contribution by that gas.</a:t>
            </a:r>
            <a:endParaRPr lang="en-US" altLang="en-US" sz="4000" b="1">
              <a:solidFill>
                <a:srgbClr val="FFFF00"/>
              </a:solidFill>
              <a:latin typeface="Arial" charset="0"/>
            </a:endParaRPr>
          </a:p>
          <a:p>
            <a:pPr>
              <a:buFontTx/>
              <a:buChar char="•"/>
            </a:pPr>
            <a:r>
              <a:rPr lang="en-US" altLang="en-US" sz="4000">
                <a:solidFill>
                  <a:srgbClr val="FFFF00"/>
                </a:solidFill>
                <a:latin typeface="Arial" charset="0"/>
              </a:rPr>
              <a:t>Dalton’s Law </a:t>
            </a:r>
            <a:r>
              <a:rPr lang="en-US" altLang="en-US" sz="4000">
                <a:latin typeface="Arial" charset="0"/>
              </a:rPr>
              <a:t>is particularly useful in calculating the pressure of gases collected over water.</a:t>
            </a:r>
          </a:p>
          <a:p>
            <a:endParaRPr lang="en-US" altLang="en-US" sz="400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5" grpId="0" uiExpand="1" build="p" autoUpdateAnimBg="0"/>
      <p:bldP spid="248836" grpId="0" uiExpand="1" build="allAtOnce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560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56004" name="Picture 4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" b="1492"/>
          <a:stretch>
            <a:fillRect/>
          </a:stretch>
        </p:blipFill>
        <p:spPr bwMode="auto">
          <a:xfrm>
            <a:off x="590550" y="266700"/>
            <a:ext cx="7942263" cy="534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05" name="Text Box 5"/>
          <p:cNvSpPr txBox="1">
            <a:spLocks noChangeArrowheads="1"/>
          </p:cNvSpPr>
          <p:nvPr/>
        </p:nvSpPr>
        <p:spPr bwMode="auto">
          <a:xfrm>
            <a:off x="460375" y="5632450"/>
            <a:ext cx="8178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dirty="0">
                <a:latin typeface="Arial" charset="0"/>
              </a:rPr>
              <a:t>Collecting a gas over water</a:t>
            </a:r>
            <a:r>
              <a:rPr lang="en-US" altLang="en-US" sz="3200" dirty="0">
                <a:latin typeface="Arial" charset="0"/>
              </a:rPr>
              <a:t> – one of the experiments </a:t>
            </a:r>
            <a:r>
              <a:rPr lang="en-US" altLang="en-US" sz="3200" dirty="0" smtClean="0">
                <a:latin typeface="Arial" charset="0"/>
              </a:rPr>
              <a:t>in this unit involves </a:t>
            </a:r>
            <a:r>
              <a:rPr lang="en-US" altLang="en-US" sz="3200" dirty="0">
                <a:latin typeface="Arial" charset="0"/>
              </a:rPr>
              <a:t>this.</a:t>
            </a:r>
          </a:p>
        </p:txBody>
      </p:sp>
      <p:sp>
        <p:nvSpPr>
          <p:cNvPr id="256007" name="Rectangle 7"/>
          <p:cNvSpPr>
            <a:spLocks noChangeArrowheads="1"/>
          </p:cNvSpPr>
          <p:nvPr/>
        </p:nvSpPr>
        <p:spPr bwMode="auto">
          <a:xfrm>
            <a:off x="582613" y="822325"/>
            <a:ext cx="993775" cy="1363663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08" name="Text Box 8"/>
          <p:cNvSpPr txBox="1">
            <a:spLocks noChangeArrowheads="1"/>
          </p:cNvSpPr>
          <p:nvPr/>
        </p:nvSpPr>
        <p:spPr bwMode="auto">
          <a:xfrm>
            <a:off x="715963" y="4598988"/>
            <a:ext cx="1497012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solidFill>
                  <a:srgbClr val="000000"/>
                </a:solidFill>
                <a:latin typeface="Arial" charset="0"/>
              </a:rPr>
              <a:t>Connected to gas generator</a:t>
            </a:r>
          </a:p>
        </p:txBody>
      </p:sp>
      <p:sp>
        <p:nvSpPr>
          <p:cNvPr id="256009" name="Line 9"/>
          <p:cNvSpPr>
            <a:spLocks noChangeShapeType="1"/>
          </p:cNvSpPr>
          <p:nvPr/>
        </p:nvSpPr>
        <p:spPr bwMode="auto">
          <a:xfrm flipH="1" flipV="1">
            <a:off x="993775" y="3895725"/>
            <a:ext cx="252413" cy="796925"/>
          </a:xfrm>
          <a:prstGeom prst="line">
            <a:avLst/>
          </a:prstGeom>
          <a:noFill/>
          <a:ln w="31750">
            <a:solidFill>
              <a:schemeClr val="bg2"/>
            </a:solidFill>
            <a:round/>
            <a:headEnd type="none" w="sm" len="sm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165100" y="228600"/>
            <a:ext cx="8978900" cy="2209800"/>
          </a:xfrm>
          <a:noFill/>
          <a:ln/>
        </p:spPr>
        <p:txBody>
          <a:bodyPr lIns="92075" tIns="46038" rIns="92075" bIns="46038"/>
          <a:lstStyle/>
          <a:p>
            <a:r>
              <a:rPr lang="en-US" altLang="en-US" sz="2800" b="1">
                <a:effectLst/>
                <a:latin typeface="Arial" charset="0"/>
              </a:rPr>
              <a:t>If the first three containers are all put into the fourth, we can find the pressure in that container by adding up the pressure in the first 3:</a:t>
            </a:r>
          </a:p>
        </p:txBody>
      </p:sp>
      <p:grpSp>
        <p:nvGrpSpPr>
          <p:cNvPr id="44039" name="Group 7"/>
          <p:cNvGrpSpPr>
            <a:grpSpLocks/>
          </p:cNvGrpSpPr>
          <p:nvPr/>
        </p:nvGrpSpPr>
        <p:grpSpPr bwMode="auto">
          <a:xfrm>
            <a:off x="1219200" y="2362200"/>
            <a:ext cx="6834188" cy="3686175"/>
            <a:chOff x="639" y="1632"/>
            <a:chExt cx="4305" cy="2322"/>
          </a:xfrm>
        </p:grpSpPr>
        <p:graphicFrame>
          <p:nvGraphicFramePr>
            <p:cNvPr id="44035" name="Object 3"/>
            <p:cNvGraphicFramePr>
              <a:graphicFrameLocks/>
            </p:cNvGraphicFramePr>
            <p:nvPr/>
          </p:nvGraphicFramePr>
          <p:xfrm>
            <a:off x="639" y="1680"/>
            <a:ext cx="1089" cy="22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2303" name="CorelDRAW! 4.0 Graphic" r:id="rId3" imgW="159939" imgH="341560" progId="CDraw4">
                    <p:embed/>
                  </p:oleObj>
                </mc:Choice>
                <mc:Fallback>
                  <p:oleObj name="CorelDRAW! 4.0 Graphic" r:id="rId3" imgW="159939" imgH="341560" progId="CDraw4">
                    <p:embed/>
                    <p:pic>
                      <p:nvPicPr>
                        <p:cNvPr id="0" name="Object 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9" y="1680"/>
                          <a:ext cx="1089" cy="224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36" name="Object 4"/>
            <p:cNvGraphicFramePr>
              <a:graphicFrameLocks/>
            </p:cNvGraphicFramePr>
            <p:nvPr/>
          </p:nvGraphicFramePr>
          <p:xfrm>
            <a:off x="1839" y="1656"/>
            <a:ext cx="1020" cy="2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2304" name="CorelDRAW! 4.0 Graphic" r:id="rId5" imgW="146442" imgH="321975" progId="CDraw4">
                    <p:embed/>
                  </p:oleObj>
                </mc:Choice>
                <mc:Fallback>
                  <p:oleObj name="CorelDRAW! 4.0 Graphic" r:id="rId5" imgW="146442" imgH="321975" progId="CDraw4">
                    <p:embed/>
                    <p:pic>
                      <p:nvPicPr>
                        <p:cNvPr id="0" name="Object 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39" y="1656"/>
                          <a:ext cx="1020" cy="2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37" name="Object 5"/>
            <p:cNvGraphicFramePr>
              <a:graphicFrameLocks/>
            </p:cNvGraphicFramePr>
            <p:nvPr/>
          </p:nvGraphicFramePr>
          <p:xfrm>
            <a:off x="2895" y="1704"/>
            <a:ext cx="1020" cy="2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2305" name="CorelDRAW! 4.0 Graphic" r:id="rId7" imgW="146442" imgH="321975" progId="CDraw4">
                    <p:embed/>
                  </p:oleObj>
                </mc:Choice>
                <mc:Fallback>
                  <p:oleObj name="CorelDRAW! 4.0 Graphic" r:id="rId7" imgW="146442" imgH="321975" progId="CDraw4">
                    <p:embed/>
                    <p:pic>
                      <p:nvPicPr>
                        <p:cNvPr id="0" name="Object 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95" y="1704"/>
                          <a:ext cx="1020" cy="2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038" name="Object 6"/>
            <p:cNvGraphicFramePr>
              <a:graphicFrameLocks/>
            </p:cNvGraphicFramePr>
            <p:nvPr/>
          </p:nvGraphicFramePr>
          <p:xfrm>
            <a:off x="3936" y="1632"/>
            <a:ext cx="1008" cy="2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2306" name="CorelDRAW! 4.0 Graphic" r:id="rId9" imgW="186645" imgH="381527" progId="CDraw4">
                    <p:embed/>
                  </p:oleObj>
                </mc:Choice>
                <mc:Fallback>
                  <p:oleObj name="CorelDRAW! 4.0 Graphic" r:id="rId9" imgW="186645" imgH="381527" progId="CDraw4">
                    <p:embed/>
                    <p:pic>
                      <p:nvPicPr>
                        <p:cNvPr id="0" name="Object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6" y="1632"/>
                          <a:ext cx="1008" cy="22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1538288" y="1822450"/>
            <a:ext cx="121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FFFF00"/>
                </a:solidFill>
                <a:latin typeface="Arial" charset="0"/>
              </a:rPr>
              <a:t>2 atm</a:t>
            </a: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2984500" y="1824038"/>
            <a:ext cx="1600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 b="1">
                <a:solidFill>
                  <a:srgbClr val="FFFF00"/>
                </a:solidFill>
                <a:latin typeface="Arial" charset="0"/>
              </a:rPr>
              <a:t>+ 1 atm</a:t>
            </a: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4724400" y="1851025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FFFF00"/>
                </a:solidFill>
                <a:latin typeface="Arial" charset="0"/>
              </a:rPr>
              <a:t>+ 3 atm</a:t>
            </a: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6450013" y="1825625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600" b="1">
                <a:solidFill>
                  <a:srgbClr val="FFFF00"/>
                </a:solidFill>
                <a:latin typeface="Arial" charset="0"/>
              </a:rPr>
              <a:t>= 6 atm</a:t>
            </a:r>
          </a:p>
        </p:txBody>
      </p:sp>
      <p:sp>
        <p:nvSpPr>
          <p:cNvPr id="222210" name="Text Box 2"/>
          <p:cNvSpPr txBox="1">
            <a:spLocks noChangeArrowheads="1"/>
          </p:cNvSpPr>
          <p:nvPr/>
        </p:nvSpPr>
        <p:spPr bwMode="auto">
          <a:xfrm>
            <a:off x="1560513" y="6019800"/>
            <a:ext cx="6248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>
                <a:latin typeface="Arial" charset="0"/>
              </a:rPr>
              <a:t>Sample Problem 14.6, page 434</a:t>
            </a:r>
          </a:p>
        </p:txBody>
      </p:sp>
      <p:sp>
        <p:nvSpPr>
          <p:cNvPr id="222211" name="Text Box 3"/>
          <p:cNvSpPr txBox="1">
            <a:spLocks noChangeArrowheads="1"/>
          </p:cNvSpPr>
          <p:nvPr/>
        </p:nvSpPr>
        <p:spPr bwMode="auto">
          <a:xfrm>
            <a:off x="1857375" y="5311775"/>
            <a:ext cx="511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chemeClr val="bg2"/>
                </a:solidFill>
                <a:latin typeface="Arial" charset="0"/>
              </a:rPr>
              <a:t>1</a:t>
            </a:r>
          </a:p>
        </p:txBody>
      </p:sp>
      <p:sp>
        <p:nvSpPr>
          <p:cNvPr id="222212" name="Rectangle 4"/>
          <p:cNvSpPr>
            <a:spLocks noChangeArrowheads="1"/>
          </p:cNvSpPr>
          <p:nvPr/>
        </p:nvSpPr>
        <p:spPr bwMode="auto">
          <a:xfrm>
            <a:off x="3829050" y="5275263"/>
            <a:ext cx="3825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chemeClr val="bg2"/>
                </a:solidFill>
                <a:latin typeface="Arial" charset="0"/>
              </a:rPr>
              <a:t>2</a:t>
            </a:r>
          </a:p>
        </p:txBody>
      </p:sp>
      <p:sp>
        <p:nvSpPr>
          <p:cNvPr id="222213" name="Rectangle 5"/>
          <p:cNvSpPr>
            <a:spLocks noChangeArrowheads="1"/>
          </p:cNvSpPr>
          <p:nvPr/>
        </p:nvSpPr>
        <p:spPr bwMode="auto">
          <a:xfrm>
            <a:off x="5475288" y="5260975"/>
            <a:ext cx="3825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chemeClr val="bg2"/>
                </a:solidFill>
                <a:latin typeface="Arial" charset="0"/>
              </a:rPr>
              <a:t>3</a:t>
            </a:r>
          </a:p>
        </p:txBody>
      </p:sp>
      <p:sp>
        <p:nvSpPr>
          <p:cNvPr id="222214" name="Rectangle 6"/>
          <p:cNvSpPr>
            <a:spLocks noChangeArrowheads="1"/>
          </p:cNvSpPr>
          <p:nvPr/>
        </p:nvSpPr>
        <p:spPr bwMode="auto">
          <a:xfrm>
            <a:off x="7061200" y="5249863"/>
            <a:ext cx="3825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chemeClr val="bg2"/>
                </a:solidFill>
                <a:latin typeface="Arial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 build="p" autoUpdateAnimBg="0"/>
      <p:bldP spid="44041" grpId="0" build="p" autoUpdateAnimBg="0"/>
      <p:bldP spid="44042" grpId="0" build="p" autoUpdateAnimBg="0"/>
      <p:bldP spid="44043" grpId="0" build="p" autoUpdateAnimBg="0"/>
      <p:bldP spid="2222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5" name="WordArt 3"/>
          <p:cNvSpPr>
            <a:spLocks noChangeArrowheads="1" noChangeShapeType="1" noTextEdit="1"/>
          </p:cNvSpPr>
          <p:nvPr/>
        </p:nvSpPr>
        <p:spPr bwMode="auto">
          <a:xfrm>
            <a:off x="2109788" y="2397125"/>
            <a:ext cx="4832350" cy="2117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Real Gases</a:t>
            </a:r>
          </a:p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and</a:t>
            </a:r>
          </a:p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Ideal Gases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noFill/>
          <a:ln/>
        </p:spPr>
        <p:txBody>
          <a:bodyPr lIns="92075" tIns="46038" rIns="92075" bIns="46038" anchor="b"/>
          <a:lstStyle/>
          <a:p>
            <a:r>
              <a:rPr lang="en-US" altLang="en-US" sz="4000">
                <a:effectLst/>
                <a:latin typeface="Arial" charset="0"/>
              </a:rPr>
              <a:t>Ideal Gases don’t exist, because: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263650"/>
            <a:ext cx="8763000" cy="4862513"/>
          </a:xfrm>
          <a:noFill/>
          <a:ln/>
        </p:spPr>
        <p:txBody>
          <a:bodyPr lIns="92075" tIns="46038" rIns="92075" bIns="46038"/>
          <a:lstStyle/>
          <a:p>
            <a:pPr marL="609600" indent="-609600">
              <a:buSzPct val="90000"/>
              <a:buFont typeface="Monotype Sorts" pitchFamily="2" charset="2"/>
              <a:buAutoNum type="arabicPeriod"/>
            </a:pPr>
            <a:r>
              <a:rPr lang="en-US" altLang="en-US" sz="3600">
                <a:effectLst/>
                <a:latin typeface="Arial" charset="0"/>
              </a:rPr>
              <a:t>Molecules </a:t>
            </a:r>
            <a:r>
              <a:rPr lang="en-US" altLang="en-US" sz="4400" u="sng">
                <a:effectLst/>
                <a:latin typeface="Arial" charset="0"/>
              </a:rPr>
              <a:t>do</a:t>
            </a:r>
            <a:r>
              <a:rPr lang="en-US" altLang="en-US" sz="3600">
                <a:effectLst/>
                <a:latin typeface="Arial" charset="0"/>
              </a:rPr>
              <a:t> take up space</a:t>
            </a:r>
          </a:p>
          <a:p>
            <a:pPr marL="609600" indent="-609600">
              <a:buSzPct val="90000"/>
              <a:buFont typeface="Monotype Sorts" pitchFamily="2" charset="2"/>
              <a:buAutoNum type="arabicPeriod"/>
            </a:pPr>
            <a:r>
              <a:rPr lang="en-US" altLang="en-US" sz="3600">
                <a:effectLst/>
                <a:latin typeface="Arial" charset="0"/>
              </a:rPr>
              <a:t>There </a:t>
            </a:r>
            <a:r>
              <a:rPr lang="en-US" altLang="en-US" sz="4400" u="sng">
                <a:effectLst/>
                <a:latin typeface="Arial" charset="0"/>
              </a:rPr>
              <a:t>are</a:t>
            </a:r>
            <a:r>
              <a:rPr lang="en-US" altLang="en-US" sz="3600">
                <a:effectLst/>
                <a:latin typeface="Arial" charset="0"/>
              </a:rPr>
              <a:t> attractive forces between particles</a:t>
            </a:r>
          </a:p>
          <a:p>
            <a:pPr marL="1066800" lvl="1" indent="-609600">
              <a:buSzPct val="90000"/>
              <a:buFont typeface="Monotype Sorts" pitchFamily="2" charset="2"/>
              <a:buNone/>
            </a:pPr>
            <a:r>
              <a:rPr lang="en-US" altLang="en-US" sz="3200">
                <a:effectLst/>
                <a:latin typeface="Arial" charset="0"/>
              </a:rPr>
              <a:t>- otherwise there would be no liquids formed</a:t>
            </a:r>
            <a:endParaRPr lang="en-US" altLang="en-US">
              <a:effectLst/>
              <a:latin typeface="Arial" charset="0"/>
            </a:endParaRPr>
          </a:p>
        </p:txBody>
      </p:sp>
      <p:grpSp>
        <p:nvGrpSpPr>
          <p:cNvPr id="100358" name="Group 6"/>
          <p:cNvGrpSpPr>
            <a:grpSpLocks/>
          </p:cNvGrpSpPr>
          <p:nvPr/>
        </p:nvGrpSpPr>
        <p:grpSpPr bwMode="auto">
          <a:xfrm>
            <a:off x="595313" y="4335463"/>
            <a:ext cx="1905000" cy="990600"/>
            <a:chOff x="816" y="2520"/>
            <a:chExt cx="1200" cy="624"/>
          </a:xfrm>
        </p:grpSpPr>
        <p:sp>
          <p:nvSpPr>
            <p:cNvPr id="100356" name="Oval 4"/>
            <p:cNvSpPr>
              <a:spLocks noChangeArrowheads="1"/>
            </p:cNvSpPr>
            <p:nvPr/>
          </p:nvSpPr>
          <p:spPr bwMode="auto">
            <a:xfrm>
              <a:off x="816" y="2520"/>
              <a:ext cx="624" cy="624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357" name="Oval 5"/>
            <p:cNvSpPr>
              <a:spLocks noChangeArrowheads="1"/>
            </p:cNvSpPr>
            <p:nvPr/>
          </p:nvSpPr>
          <p:spPr bwMode="auto">
            <a:xfrm>
              <a:off x="1392" y="2520"/>
              <a:ext cx="624" cy="624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0361" name="Group 9"/>
          <p:cNvGrpSpPr>
            <a:grpSpLocks/>
          </p:cNvGrpSpPr>
          <p:nvPr/>
        </p:nvGrpSpPr>
        <p:grpSpPr bwMode="auto">
          <a:xfrm>
            <a:off x="3783013" y="5430838"/>
            <a:ext cx="1905000" cy="990600"/>
            <a:chOff x="2400" y="3192"/>
            <a:chExt cx="1200" cy="624"/>
          </a:xfrm>
        </p:grpSpPr>
        <p:sp>
          <p:nvSpPr>
            <p:cNvPr id="100359" name="Oval 7"/>
            <p:cNvSpPr>
              <a:spLocks noChangeArrowheads="1"/>
            </p:cNvSpPr>
            <p:nvPr/>
          </p:nvSpPr>
          <p:spPr bwMode="auto">
            <a:xfrm>
              <a:off x="2400" y="3192"/>
              <a:ext cx="624" cy="624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360" name="Oval 8"/>
            <p:cNvSpPr>
              <a:spLocks noChangeArrowheads="1"/>
            </p:cNvSpPr>
            <p:nvPr/>
          </p:nvSpPr>
          <p:spPr bwMode="auto">
            <a:xfrm>
              <a:off x="2976" y="3192"/>
              <a:ext cx="624" cy="624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0364" name="Group 12"/>
          <p:cNvGrpSpPr>
            <a:grpSpLocks/>
          </p:cNvGrpSpPr>
          <p:nvPr/>
        </p:nvGrpSpPr>
        <p:grpSpPr bwMode="auto">
          <a:xfrm>
            <a:off x="5643563" y="4005263"/>
            <a:ext cx="1905000" cy="990600"/>
            <a:chOff x="3792" y="2472"/>
            <a:chExt cx="1200" cy="624"/>
          </a:xfrm>
        </p:grpSpPr>
        <p:sp>
          <p:nvSpPr>
            <p:cNvPr id="100362" name="Oval 10"/>
            <p:cNvSpPr>
              <a:spLocks noChangeArrowheads="1"/>
            </p:cNvSpPr>
            <p:nvPr/>
          </p:nvSpPr>
          <p:spPr bwMode="auto">
            <a:xfrm>
              <a:off x="3792" y="2472"/>
              <a:ext cx="624" cy="624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363" name="Oval 11"/>
            <p:cNvSpPr>
              <a:spLocks noChangeArrowheads="1"/>
            </p:cNvSpPr>
            <p:nvPr/>
          </p:nvSpPr>
          <p:spPr bwMode="auto">
            <a:xfrm>
              <a:off x="4368" y="2472"/>
              <a:ext cx="624" cy="624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457200"/>
            <a:ext cx="8534400" cy="838200"/>
          </a:xfrm>
          <a:noFill/>
          <a:ln/>
        </p:spPr>
        <p:txBody>
          <a:bodyPr lIns="92075" tIns="46038" rIns="92075" bIns="46038" anchor="b"/>
          <a:lstStyle/>
          <a:p>
            <a:r>
              <a:rPr lang="en-US" altLang="en-US" sz="3700">
                <a:effectLst/>
                <a:latin typeface="Arial" charset="0"/>
              </a:rPr>
              <a:t>Real Gases behave like Ideal Gases...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828800"/>
            <a:ext cx="5562600" cy="4876800"/>
          </a:xfrm>
          <a:noFill/>
          <a:ln/>
        </p:spPr>
        <p:txBody>
          <a:bodyPr lIns="92075" tIns="46038" rIns="92075" bIns="46038"/>
          <a:lstStyle/>
          <a:p>
            <a:r>
              <a:rPr lang="en-US" altLang="en-US" sz="3500">
                <a:effectLst/>
                <a:latin typeface="Arial" charset="0"/>
              </a:rPr>
              <a:t>When the molecules are far apart.</a:t>
            </a:r>
          </a:p>
          <a:p>
            <a:r>
              <a:rPr lang="en-US" altLang="en-US" sz="3500">
                <a:effectLst/>
                <a:latin typeface="Arial" charset="0"/>
              </a:rPr>
              <a:t>The molecules do not take up as big a percentage of the space</a:t>
            </a:r>
          </a:p>
          <a:p>
            <a:pPr lvl="1"/>
            <a:r>
              <a:rPr lang="en-US" altLang="en-US" sz="3100">
                <a:effectLst/>
                <a:latin typeface="Arial" charset="0"/>
              </a:rPr>
              <a:t>We can ignore the particle volume.</a:t>
            </a:r>
          </a:p>
          <a:p>
            <a:r>
              <a:rPr lang="en-US" altLang="en-US" sz="3500">
                <a:effectLst/>
                <a:latin typeface="Arial" charset="0"/>
              </a:rPr>
              <a:t>This is at </a:t>
            </a:r>
            <a:r>
              <a:rPr lang="en-US" altLang="en-US" sz="3500" b="1" u="sng">
                <a:solidFill>
                  <a:srgbClr val="FFFF00"/>
                </a:solidFill>
                <a:effectLst/>
                <a:latin typeface="Arial" charset="0"/>
              </a:rPr>
              <a:t>low pressure</a:t>
            </a:r>
            <a:endParaRPr lang="en-US" altLang="en-US" sz="3500" b="1"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5797550" y="2063750"/>
            <a:ext cx="3035300" cy="166370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5" name="Oval 5"/>
          <p:cNvSpPr>
            <a:spLocks noChangeArrowheads="1"/>
          </p:cNvSpPr>
          <p:nvPr/>
        </p:nvSpPr>
        <p:spPr bwMode="auto">
          <a:xfrm>
            <a:off x="6172200" y="2438400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6" name="Oval 6"/>
          <p:cNvSpPr>
            <a:spLocks noChangeArrowheads="1"/>
          </p:cNvSpPr>
          <p:nvPr/>
        </p:nvSpPr>
        <p:spPr bwMode="auto">
          <a:xfrm>
            <a:off x="7162800" y="3048000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7" name="Oval 7"/>
          <p:cNvSpPr>
            <a:spLocks noChangeArrowheads="1"/>
          </p:cNvSpPr>
          <p:nvPr/>
        </p:nvSpPr>
        <p:spPr bwMode="auto">
          <a:xfrm>
            <a:off x="8001000" y="2438400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8" name="Oval 8"/>
          <p:cNvSpPr>
            <a:spLocks noChangeArrowheads="1"/>
          </p:cNvSpPr>
          <p:nvPr/>
        </p:nvSpPr>
        <p:spPr bwMode="auto">
          <a:xfrm>
            <a:off x="6172200" y="3124200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09" name="Oval 9"/>
          <p:cNvSpPr>
            <a:spLocks noChangeArrowheads="1"/>
          </p:cNvSpPr>
          <p:nvPr/>
        </p:nvSpPr>
        <p:spPr bwMode="auto">
          <a:xfrm>
            <a:off x="6781800" y="2362200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0" name="Oval 10"/>
          <p:cNvSpPr>
            <a:spLocks noChangeArrowheads="1"/>
          </p:cNvSpPr>
          <p:nvPr/>
        </p:nvSpPr>
        <p:spPr bwMode="auto">
          <a:xfrm>
            <a:off x="8458200" y="3429000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1" name="Oval 11"/>
          <p:cNvSpPr>
            <a:spLocks noChangeArrowheads="1"/>
          </p:cNvSpPr>
          <p:nvPr/>
        </p:nvSpPr>
        <p:spPr bwMode="auto">
          <a:xfrm>
            <a:off x="7848600" y="3124200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2" name="Oval 12"/>
          <p:cNvSpPr>
            <a:spLocks noChangeArrowheads="1"/>
          </p:cNvSpPr>
          <p:nvPr/>
        </p:nvSpPr>
        <p:spPr bwMode="auto">
          <a:xfrm>
            <a:off x="8382000" y="2743200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3" name="Oval 13"/>
          <p:cNvSpPr>
            <a:spLocks noChangeArrowheads="1"/>
          </p:cNvSpPr>
          <p:nvPr/>
        </p:nvSpPr>
        <p:spPr bwMode="auto">
          <a:xfrm>
            <a:off x="7467600" y="2514600"/>
            <a:ext cx="228600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4" name="Rectangle 14"/>
          <p:cNvSpPr>
            <a:spLocks noChangeArrowheads="1"/>
          </p:cNvSpPr>
          <p:nvPr/>
        </p:nvSpPr>
        <p:spPr bwMode="auto">
          <a:xfrm>
            <a:off x="5791200" y="4356100"/>
            <a:ext cx="3035300" cy="166370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5" name="Oval 15"/>
          <p:cNvSpPr>
            <a:spLocks noChangeArrowheads="1"/>
          </p:cNvSpPr>
          <p:nvPr/>
        </p:nvSpPr>
        <p:spPr bwMode="auto">
          <a:xfrm>
            <a:off x="5943600" y="4267200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6" name="Oval 16"/>
          <p:cNvSpPr>
            <a:spLocks noChangeArrowheads="1"/>
          </p:cNvSpPr>
          <p:nvPr/>
        </p:nvSpPr>
        <p:spPr bwMode="auto">
          <a:xfrm>
            <a:off x="7924800" y="4410075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7" name="Oval 17"/>
          <p:cNvSpPr>
            <a:spLocks noChangeArrowheads="1"/>
          </p:cNvSpPr>
          <p:nvPr/>
        </p:nvSpPr>
        <p:spPr bwMode="auto">
          <a:xfrm>
            <a:off x="6477000" y="4876800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8" name="Oval 18"/>
          <p:cNvSpPr>
            <a:spLocks noChangeArrowheads="1"/>
          </p:cNvSpPr>
          <p:nvPr/>
        </p:nvSpPr>
        <p:spPr bwMode="auto">
          <a:xfrm>
            <a:off x="6858000" y="4395788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19" name="Oval 19"/>
          <p:cNvSpPr>
            <a:spLocks noChangeArrowheads="1"/>
          </p:cNvSpPr>
          <p:nvPr/>
        </p:nvSpPr>
        <p:spPr bwMode="auto">
          <a:xfrm>
            <a:off x="7315200" y="5029200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20" name="Oval 20"/>
          <p:cNvSpPr>
            <a:spLocks noChangeArrowheads="1"/>
          </p:cNvSpPr>
          <p:nvPr/>
        </p:nvSpPr>
        <p:spPr bwMode="auto">
          <a:xfrm>
            <a:off x="6172200" y="5410200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21" name="Oval 21"/>
          <p:cNvSpPr>
            <a:spLocks noChangeArrowheads="1"/>
          </p:cNvSpPr>
          <p:nvPr/>
        </p:nvSpPr>
        <p:spPr bwMode="auto">
          <a:xfrm>
            <a:off x="8610600" y="5486400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22" name="Oval 22"/>
          <p:cNvSpPr>
            <a:spLocks noChangeArrowheads="1"/>
          </p:cNvSpPr>
          <p:nvPr/>
        </p:nvSpPr>
        <p:spPr bwMode="auto">
          <a:xfrm>
            <a:off x="8305800" y="4724400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23" name="Oval 23"/>
          <p:cNvSpPr>
            <a:spLocks noChangeArrowheads="1"/>
          </p:cNvSpPr>
          <p:nvPr/>
        </p:nvSpPr>
        <p:spPr bwMode="auto">
          <a:xfrm>
            <a:off x="6946900" y="5635625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24" name="Oval 24"/>
          <p:cNvSpPr>
            <a:spLocks noChangeArrowheads="1"/>
          </p:cNvSpPr>
          <p:nvPr/>
        </p:nvSpPr>
        <p:spPr bwMode="auto">
          <a:xfrm>
            <a:off x="7954963" y="5681663"/>
            <a:ext cx="76200" cy="76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uiExpand="1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381000"/>
            <a:ext cx="8686800" cy="914400"/>
          </a:xfrm>
          <a:noFill/>
          <a:ln/>
        </p:spPr>
        <p:txBody>
          <a:bodyPr lIns="92075" tIns="46038" rIns="92075" bIns="46038" anchor="b"/>
          <a:lstStyle/>
          <a:p>
            <a:r>
              <a:rPr lang="en-US" altLang="en-US" sz="3700">
                <a:effectLst/>
                <a:latin typeface="Arial" charset="0"/>
              </a:rPr>
              <a:t>Real Gases behave like Ideal Gases…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92088" y="1524000"/>
            <a:ext cx="8951912" cy="4602163"/>
          </a:xfrm>
          <a:noFill/>
          <a:ln/>
        </p:spPr>
        <p:txBody>
          <a:bodyPr lIns="92075" tIns="46038" rIns="92075" bIns="46038"/>
          <a:lstStyle/>
          <a:p>
            <a:r>
              <a:rPr lang="en-US" altLang="en-US" sz="4400">
                <a:effectLst/>
                <a:latin typeface="Arial" charset="0"/>
              </a:rPr>
              <a:t>When molecules are moving fast</a:t>
            </a:r>
          </a:p>
          <a:p>
            <a:pPr lvl="1"/>
            <a:r>
              <a:rPr lang="en-US" altLang="en-US" sz="4400" b="1">
                <a:effectLst/>
                <a:latin typeface="Arial" charset="0"/>
              </a:rPr>
              <a:t>This is at </a:t>
            </a:r>
            <a:r>
              <a:rPr lang="en-US" altLang="en-US" sz="4400" b="1" u="sng">
                <a:solidFill>
                  <a:srgbClr val="FFFF00"/>
                </a:solidFill>
                <a:effectLst/>
                <a:latin typeface="Arial" charset="0"/>
              </a:rPr>
              <a:t>high temperature</a:t>
            </a:r>
            <a:endParaRPr lang="en-US" altLang="en-US" sz="4400" u="sng">
              <a:solidFill>
                <a:srgbClr val="FFFF00"/>
              </a:solidFill>
              <a:effectLst/>
              <a:latin typeface="Arial" charset="0"/>
            </a:endParaRPr>
          </a:p>
          <a:p>
            <a:r>
              <a:rPr lang="en-US" altLang="en-US" sz="4400">
                <a:effectLst/>
                <a:latin typeface="Arial" charset="0"/>
              </a:rPr>
              <a:t>Collisions are harder and faster.</a:t>
            </a:r>
          </a:p>
          <a:p>
            <a:r>
              <a:rPr lang="en-US" altLang="en-US" sz="4400">
                <a:effectLst/>
                <a:latin typeface="Arial" charset="0"/>
              </a:rPr>
              <a:t>Molecules are not next to each other very long.</a:t>
            </a:r>
          </a:p>
          <a:p>
            <a:r>
              <a:rPr lang="en-US" altLang="en-US" sz="4400">
                <a:effectLst/>
                <a:latin typeface="Arial" charset="0"/>
              </a:rPr>
              <a:t>Attractive forces can’t play a role.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uiExpand="1" build="p" bldLvl="5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30163"/>
            <a:ext cx="7772400" cy="722313"/>
          </a:xfrm>
        </p:spPr>
        <p:txBody>
          <a:bodyPr>
            <a:normAutofit fontScale="90000"/>
          </a:bodyPr>
          <a:lstStyle/>
          <a:p>
            <a:r>
              <a:rPr lang="en-US" altLang="en-US" sz="4000"/>
              <a:t/>
            </a:r>
            <a:br>
              <a:rPr lang="en-US" altLang="en-US" sz="4000"/>
            </a:br>
            <a:r>
              <a:rPr lang="en-US" altLang="en-US" sz="4000"/>
              <a:t>The Nature of Gases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686800" cy="5334000"/>
          </a:xfrm>
        </p:spPr>
        <p:txBody>
          <a:bodyPr/>
          <a:lstStyle/>
          <a:p>
            <a:pPr>
              <a:buFontTx/>
              <a:buNone/>
            </a:pPr>
            <a:r>
              <a:rPr lang="tr-TR" altLang="en-US" sz="3600" dirty="0"/>
              <a:t>  </a:t>
            </a:r>
            <a:r>
              <a:rPr lang="en-US" altLang="en-US" sz="3600" dirty="0"/>
              <a:t>3.  Collisions are </a:t>
            </a:r>
            <a:r>
              <a:rPr lang="en-US" altLang="en-US" sz="3600" u="sng" dirty="0"/>
              <a:t>perfectly elastic</a:t>
            </a:r>
            <a:r>
              <a:rPr lang="en-US" altLang="en-US" sz="3600" dirty="0"/>
              <a:t>- meaning kinetic energy is transferred without loss from one particle to another- the total kinetic energy remains </a:t>
            </a:r>
            <a:r>
              <a:rPr lang="en-US" altLang="en-US" sz="3600" dirty="0" smtClean="0"/>
              <a:t>constant</a:t>
            </a:r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62788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 build="p" bldLvl="5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noFill/>
          <a:ln/>
        </p:spPr>
        <p:txBody>
          <a:bodyPr lIns="92075" tIns="46038" rIns="92075" bIns="46038" anchor="b"/>
          <a:lstStyle/>
          <a:p>
            <a:r>
              <a:rPr lang="en-US" altLang="en-US" sz="4000">
                <a:effectLst/>
                <a:latin typeface="Arial" charset="0"/>
              </a:rPr>
              <a:t>Diffusion is: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427038" y="3411538"/>
            <a:ext cx="8382000" cy="3178175"/>
          </a:xfrm>
          <a:noFill/>
          <a:ln/>
        </p:spPr>
        <p:txBody>
          <a:bodyPr lIns="92075" tIns="46038" rIns="92075" bIns="46038"/>
          <a:lstStyle/>
          <a:p>
            <a:r>
              <a:rPr lang="en-US" altLang="en-US" sz="3600" u="sng">
                <a:effectLst/>
                <a:latin typeface="Arial" charset="0"/>
              </a:rPr>
              <a:t>Effusion:</a:t>
            </a:r>
            <a:r>
              <a:rPr lang="en-US" altLang="en-US" sz="3600">
                <a:effectLst/>
                <a:latin typeface="Arial" charset="0"/>
              </a:rPr>
              <a:t> Gas escaping through a tiny hole in a container.</a:t>
            </a:r>
          </a:p>
          <a:p>
            <a:r>
              <a:rPr lang="en-US" altLang="en-US" sz="4000">
                <a:effectLst/>
                <a:latin typeface="Arial" charset="0"/>
              </a:rPr>
              <a:t>Both of these depend on the </a:t>
            </a:r>
            <a:r>
              <a:rPr lang="en-US" altLang="en-US" sz="4000" i="1">
                <a:solidFill>
                  <a:srgbClr val="FFFF00"/>
                </a:solidFill>
                <a:effectLst/>
                <a:latin typeface="Arial" charset="0"/>
              </a:rPr>
              <a:t>molar mass of the particle</a:t>
            </a:r>
            <a:r>
              <a:rPr lang="en-US" altLang="en-US" sz="4000">
                <a:effectLst/>
                <a:latin typeface="Arial" charset="0"/>
              </a:rPr>
              <a:t>, which determines the speed.</a:t>
            </a: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457200" y="3581400"/>
            <a:ext cx="8077200" cy="16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457200" y="1066800"/>
            <a:ext cx="8245475" cy="226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75000"/>
              <a:buFont typeface="Monotype Sorts" pitchFamily="2" charset="2"/>
              <a:buChar char="u"/>
            </a:pPr>
            <a:r>
              <a:rPr lang="en-US" altLang="en-US" sz="3600">
                <a:solidFill>
                  <a:srgbClr val="FFFF66"/>
                </a:solidFill>
                <a:latin typeface="Arial" charset="0"/>
              </a:rPr>
              <a:t>Molecules moving from areas of </a:t>
            </a:r>
            <a:r>
              <a:rPr lang="en-US" altLang="en-US" sz="3600">
                <a:solidFill>
                  <a:schemeClr val="tx2"/>
                </a:solidFill>
                <a:latin typeface="Arial" charset="0"/>
              </a:rPr>
              <a:t>high</a:t>
            </a:r>
            <a:r>
              <a:rPr lang="en-US" altLang="en-US" sz="3600">
                <a:solidFill>
                  <a:srgbClr val="FFFF66"/>
                </a:solidFill>
                <a:latin typeface="Arial" charset="0"/>
              </a:rPr>
              <a:t> concentration to </a:t>
            </a:r>
            <a:r>
              <a:rPr lang="en-US" altLang="en-US" sz="3600">
                <a:solidFill>
                  <a:schemeClr val="tx2"/>
                </a:solidFill>
                <a:latin typeface="Arial" charset="0"/>
              </a:rPr>
              <a:t>low</a:t>
            </a:r>
            <a:r>
              <a:rPr lang="en-US" altLang="en-US" sz="3600">
                <a:solidFill>
                  <a:srgbClr val="FFFF66"/>
                </a:solidFill>
                <a:latin typeface="Arial" charset="0"/>
              </a:rPr>
              <a:t> concentration.</a:t>
            </a:r>
          </a:p>
          <a:p>
            <a:pPr lvl="1">
              <a:spcBef>
                <a:spcPct val="20000"/>
              </a:spcBef>
              <a:buClr>
                <a:schemeClr val="accent1"/>
              </a:buClr>
              <a:buSzPct val="75000"/>
              <a:buFont typeface="Monotype Sorts" pitchFamily="2" charset="2"/>
              <a:buChar char="u"/>
            </a:pPr>
            <a:r>
              <a:rPr lang="en-US" altLang="en-US" sz="3200">
                <a:solidFill>
                  <a:srgbClr val="FFFF66"/>
                </a:solidFill>
                <a:latin typeface="Arial" charset="0"/>
              </a:rPr>
              <a:t>Example: perfume molecules spreading across the room.</a:t>
            </a:r>
            <a:r>
              <a:rPr lang="en-US" altLang="en-US" sz="3200" b="1">
                <a:solidFill>
                  <a:srgbClr val="FFFF66"/>
                </a:solidFill>
                <a:latin typeface="Arial" charset="0"/>
              </a:rPr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uiExpand="1" build="p" autoUpdateAnimBg="0"/>
      <p:bldP spid="108549" grpId="0" uiExpand="1" build="p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ChangeArrowheads="1"/>
          </p:cNvSpPr>
          <p:nvPr/>
        </p:nvSpPr>
        <p:spPr bwMode="auto">
          <a:xfrm>
            <a:off x="304800" y="228600"/>
            <a:ext cx="4495800" cy="708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70000"/>
              </a:spcBef>
              <a:buFontTx/>
              <a:buChar char="•"/>
            </a:pPr>
            <a:r>
              <a:rPr lang="en-US" altLang="en-US" sz="4400" b="1" u="sng">
                <a:solidFill>
                  <a:srgbClr val="FFFF00"/>
                </a:solidFill>
                <a:latin typeface="Arial" charset="0"/>
              </a:rPr>
              <a:t>Diffusion:</a:t>
            </a:r>
            <a:r>
              <a:rPr lang="en-US" altLang="en-US" sz="4400">
                <a:solidFill>
                  <a:srgbClr val="FFFF00"/>
                </a:solidFill>
                <a:latin typeface="Arial" charset="0"/>
              </a:rPr>
              <a:t>  </a:t>
            </a:r>
            <a:r>
              <a:rPr lang="en-US" altLang="en-US" sz="3600">
                <a:solidFill>
                  <a:srgbClr val="FFFF00"/>
                </a:solidFill>
                <a:latin typeface="Arial" charset="0"/>
              </a:rPr>
              <a:t>describes the mixing of gases.  The rate of diffusion is the rate of gas mixing.</a:t>
            </a:r>
          </a:p>
          <a:p>
            <a:pPr>
              <a:spcBef>
                <a:spcPct val="70000"/>
              </a:spcBef>
              <a:buFontTx/>
              <a:buChar char="•"/>
            </a:pPr>
            <a:r>
              <a:rPr lang="en-US" altLang="en-US" sz="3600">
                <a:solidFill>
                  <a:srgbClr val="FFFF00"/>
                </a:solidFill>
                <a:latin typeface="Arial" charset="0"/>
              </a:rPr>
              <a:t>Molecules move from areas of </a:t>
            </a:r>
            <a:r>
              <a:rPr lang="en-US" altLang="en-US" sz="3600" u="sng">
                <a:solidFill>
                  <a:srgbClr val="FFFF00"/>
                </a:solidFill>
                <a:latin typeface="Arial" charset="0"/>
              </a:rPr>
              <a:t>high</a:t>
            </a:r>
            <a:r>
              <a:rPr lang="en-US" altLang="en-US" sz="3600">
                <a:solidFill>
                  <a:srgbClr val="FFFF00"/>
                </a:solidFill>
                <a:latin typeface="Arial" charset="0"/>
              </a:rPr>
              <a:t> concentration to </a:t>
            </a:r>
            <a:r>
              <a:rPr lang="en-US" altLang="en-US" sz="3600" u="sng">
                <a:solidFill>
                  <a:srgbClr val="FFFF00"/>
                </a:solidFill>
                <a:latin typeface="Arial" charset="0"/>
              </a:rPr>
              <a:t>low </a:t>
            </a:r>
            <a:r>
              <a:rPr lang="en-US" altLang="en-US" sz="3600">
                <a:solidFill>
                  <a:srgbClr val="FFFF00"/>
                </a:solidFill>
                <a:latin typeface="Arial" charset="0"/>
              </a:rPr>
              <a:t>concentration.</a:t>
            </a:r>
          </a:p>
          <a:p>
            <a:pPr>
              <a:spcBef>
                <a:spcPct val="70000"/>
              </a:spcBef>
              <a:buFontTx/>
              <a:buChar char="•"/>
            </a:pPr>
            <a:r>
              <a:rPr lang="en-US" altLang="en-US" sz="3600">
                <a:solidFill>
                  <a:srgbClr val="FFFF00"/>
                </a:solidFill>
                <a:latin typeface="Arial" charset="0"/>
              </a:rPr>
              <a:t>Fig. 14.18, p. 435</a:t>
            </a:r>
          </a:p>
          <a:p>
            <a:pPr eaLnBrk="1"/>
            <a:endParaRPr lang="en-US" altLang="en-US" sz="400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249860" name="Picture 4" descr="diffusio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7800" y="381000"/>
            <a:ext cx="3538538" cy="6019800"/>
          </a:xfrm>
          <a:noFill/>
          <a:ln w="38100">
            <a:solidFill>
              <a:srgbClr val="00008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8" grpId="0" uiExpand="1" build="allAtOnce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228600"/>
            <a:ext cx="8610600" cy="16764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None/>
            </a:pPr>
            <a:r>
              <a:rPr lang="en-US" altLang="en-US" sz="3600" b="1" u="sng">
                <a:solidFill>
                  <a:srgbClr val="FFFF00"/>
                </a:solidFill>
                <a:effectLst/>
                <a:latin typeface="Arial" charset="0"/>
              </a:rPr>
              <a:t>Effusion</a:t>
            </a:r>
            <a:r>
              <a:rPr lang="en-US" altLang="en-US" sz="3600" b="1" u="sng">
                <a:effectLst/>
                <a:latin typeface="Arial" charset="0"/>
              </a:rPr>
              <a:t>:</a:t>
            </a:r>
            <a:r>
              <a:rPr lang="en-US" altLang="en-US" sz="3600">
                <a:effectLst/>
                <a:latin typeface="Arial" charset="0"/>
              </a:rPr>
              <a:t>  a gas escapes through a tiny hole in its container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en-US" sz="3600">
                <a:effectLst/>
                <a:latin typeface="Arial" charset="0"/>
              </a:rPr>
              <a:t>  -Think of a nail in your car tire…</a:t>
            </a:r>
          </a:p>
        </p:txBody>
      </p:sp>
      <p:pic>
        <p:nvPicPr>
          <p:cNvPr id="250884" name="Picture 4" descr="effu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2209800"/>
            <a:ext cx="5867400" cy="44005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0886" name="Text Box 6"/>
          <p:cNvSpPr txBox="1">
            <a:spLocks noChangeArrowheads="1"/>
          </p:cNvSpPr>
          <p:nvPr/>
        </p:nvSpPr>
        <p:spPr bwMode="auto">
          <a:xfrm>
            <a:off x="6521450" y="2784475"/>
            <a:ext cx="2406650" cy="356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>
                <a:latin typeface="Arial" charset="0"/>
              </a:rPr>
              <a:t>Diffusion and effusion are explained by the next gas law: </a:t>
            </a:r>
            <a:r>
              <a:rPr lang="en-US" altLang="en-US" sz="3600" b="1">
                <a:latin typeface="Arial" charset="0"/>
              </a:rPr>
              <a:t>Graham’s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3" grpId="0" build="p" autoUpdateAnimBg="0"/>
      <p:bldP spid="2508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r>
              <a:rPr lang="en-GB" altLang="en-US" sz="3600" b="1"/>
              <a:t>THE KINETIC THEORY OF GASES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113"/>
            <a:ext cx="8229600" cy="46815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2800" b="1"/>
              <a:t>Gas consists of </a:t>
            </a:r>
            <a:r>
              <a:rPr lang="en-GB" altLang="en-US" sz="2800" b="1" u="sng"/>
              <a:t>large number of particles</a:t>
            </a:r>
            <a:r>
              <a:rPr lang="en-GB" altLang="en-US" sz="2800" b="1"/>
              <a:t> (atoms or molecules)</a:t>
            </a:r>
          </a:p>
          <a:p>
            <a:pPr>
              <a:lnSpc>
                <a:spcPct val="90000"/>
              </a:lnSpc>
            </a:pPr>
            <a:r>
              <a:rPr lang="en-GB" altLang="en-US" sz="2800" b="1"/>
              <a:t>Particles make </a:t>
            </a:r>
            <a:r>
              <a:rPr lang="en-GB" altLang="en-US" sz="2800" b="1" u="sng"/>
              <a:t>elastic collisions</a:t>
            </a:r>
            <a:r>
              <a:rPr lang="en-GB" altLang="en-US" sz="2800" b="1"/>
              <a:t> with each other and with walls of container</a:t>
            </a:r>
          </a:p>
          <a:p>
            <a:pPr>
              <a:lnSpc>
                <a:spcPct val="90000"/>
              </a:lnSpc>
            </a:pPr>
            <a:r>
              <a:rPr lang="en-GB" altLang="en-US" sz="2800" b="1"/>
              <a:t>There exist </a:t>
            </a:r>
            <a:r>
              <a:rPr lang="en-GB" altLang="en-US" sz="2800" b="1" u="sng"/>
              <a:t>no external forces</a:t>
            </a:r>
            <a:r>
              <a:rPr lang="en-GB" altLang="en-US" sz="2800" b="1"/>
              <a:t> (density constant)</a:t>
            </a:r>
          </a:p>
          <a:p>
            <a:pPr>
              <a:lnSpc>
                <a:spcPct val="90000"/>
              </a:lnSpc>
            </a:pPr>
            <a:r>
              <a:rPr lang="en-GB" altLang="en-US" sz="2800" b="1"/>
              <a:t>Particles, on average, </a:t>
            </a:r>
            <a:r>
              <a:rPr lang="en-GB" altLang="en-US" sz="2800" b="1" u="sng"/>
              <a:t>separated by distances large</a:t>
            </a:r>
            <a:r>
              <a:rPr lang="en-GB" altLang="en-US" sz="2800" b="1"/>
              <a:t> compared to their diameters</a:t>
            </a:r>
          </a:p>
          <a:p>
            <a:pPr>
              <a:lnSpc>
                <a:spcPct val="90000"/>
              </a:lnSpc>
            </a:pPr>
            <a:r>
              <a:rPr lang="en-GB" altLang="en-US" sz="2800" b="1" u="sng"/>
              <a:t>No forces between particles</a:t>
            </a:r>
            <a:r>
              <a:rPr lang="en-GB" altLang="en-US" sz="2800" b="1"/>
              <a:t> except when they collide </a:t>
            </a: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4403725" y="1377950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tr-TR" altLang="en-US" sz="2000">
              <a:latin typeface="Tahoma" pitchFamily="34" charset="0"/>
            </a:endParaRP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1758950" y="981075"/>
            <a:ext cx="51831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altLang="en-US" sz="2800" b="1">
                <a:solidFill>
                  <a:srgbClr val="CC0099"/>
                </a:solidFill>
                <a:latin typeface="Tahoma" pitchFamily="34" charset="0"/>
              </a:rPr>
              <a:t>Remember the assumptions</a:t>
            </a:r>
          </a:p>
        </p:txBody>
      </p:sp>
      <p:pic>
        <p:nvPicPr>
          <p:cNvPr id="105478" name="Picture 6" descr="kmt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706438"/>
            <a:ext cx="1190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616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1026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792163"/>
          </a:xfrm>
        </p:spPr>
        <p:txBody>
          <a:bodyPr/>
          <a:lstStyle/>
          <a:p>
            <a:r>
              <a:rPr lang="en-US" altLang="en-US" b="1" dirty="0">
                <a:solidFill>
                  <a:schemeClr val="tx1"/>
                </a:solidFill>
                <a:effectLst/>
                <a:latin typeface="Arial" charset="0"/>
              </a:rPr>
              <a:t>Variables that describe a Gas</a:t>
            </a:r>
          </a:p>
        </p:txBody>
      </p:sp>
      <p:sp>
        <p:nvSpPr>
          <p:cNvPr id="187395" name="Rectangle 1027"/>
          <p:cNvSpPr>
            <a:spLocks noGrp="1" noChangeArrowheads="1"/>
          </p:cNvSpPr>
          <p:nvPr>
            <p:ph sz="quarter" idx="1"/>
          </p:nvPr>
        </p:nvSpPr>
        <p:spPr>
          <a:xfrm>
            <a:off x="228600" y="914400"/>
            <a:ext cx="8915400" cy="5943600"/>
          </a:xfrm>
        </p:spPr>
        <p:txBody>
          <a:bodyPr/>
          <a:lstStyle/>
          <a:p>
            <a:r>
              <a:rPr lang="en-US" altLang="en-US" sz="3600" dirty="0">
                <a:effectLst/>
                <a:latin typeface="Arial" charset="0"/>
              </a:rPr>
              <a:t>The </a:t>
            </a:r>
            <a:r>
              <a:rPr lang="en-US" altLang="en-US" sz="3600" b="1" dirty="0">
                <a:effectLst/>
                <a:latin typeface="Arial" charset="0"/>
              </a:rPr>
              <a:t>four variables</a:t>
            </a:r>
            <a:r>
              <a:rPr lang="en-US" altLang="en-US" sz="3600" dirty="0">
                <a:effectLst/>
                <a:latin typeface="Arial" charset="0"/>
              </a:rPr>
              <a:t> and their common units:</a:t>
            </a:r>
          </a:p>
          <a:p>
            <a:pPr lvl="1">
              <a:buFont typeface="Wingdings" pitchFamily="2" charset="2"/>
              <a:buNone/>
            </a:pPr>
            <a:r>
              <a:rPr lang="en-US" altLang="en-US" sz="3600" dirty="0">
                <a:effectLst/>
                <a:latin typeface="Arial" charset="0"/>
              </a:rPr>
              <a:t>1. </a:t>
            </a:r>
            <a:r>
              <a:rPr lang="en-US" altLang="en-US" sz="4000" b="1" dirty="0">
                <a:effectLst/>
                <a:latin typeface="Arial" charset="0"/>
              </a:rPr>
              <a:t>pressure</a:t>
            </a:r>
            <a:r>
              <a:rPr lang="en-US" altLang="en-US" sz="3600" dirty="0">
                <a:effectLst/>
                <a:latin typeface="Arial" charset="0"/>
              </a:rPr>
              <a:t> (P) in kilopascals</a:t>
            </a:r>
          </a:p>
          <a:p>
            <a:pPr lvl="1">
              <a:buFont typeface="Wingdings" pitchFamily="2" charset="2"/>
              <a:buNone/>
            </a:pPr>
            <a:r>
              <a:rPr lang="en-US" altLang="en-US" sz="3600" dirty="0">
                <a:effectLst/>
                <a:latin typeface="Arial" charset="0"/>
              </a:rPr>
              <a:t>2. </a:t>
            </a:r>
            <a:r>
              <a:rPr lang="en-US" altLang="en-US" sz="4000" b="1" dirty="0">
                <a:effectLst/>
                <a:latin typeface="Arial" charset="0"/>
              </a:rPr>
              <a:t>volume</a:t>
            </a:r>
            <a:r>
              <a:rPr lang="en-US" altLang="en-US" sz="3600" dirty="0">
                <a:effectLst/>
                <a:latin typeface="Arial" charset="0"/>
              </a:rPr>
              <a:t> (V) in Liters</a:t>
            </a:r>
          </a:p>
          <a:p>
            <a:pPr lvl="1">
              <a:buFont typeface="Wingdings" pitchFamily="2" charset="2"/>
              <a:buNone/>
            </a:pPr>
            <a:r>
              <a:rPr lang="en-US" altLang="en-US" sz="3600" dirty="0">
                <a:effectLst/>
                <a:latin typeface="Arial" charset="0"/>
              </a:rPr>
              <a:t>3. </a:t>
            </a:r>
            <a:r>
              <a:rPr lang="en-US" altLang="en-US" sz="3600" b="1" dirty="0">
                <a:effectLst/>
                <a:latin typeface="Arial" charset="0"/>
              </a:rPr>
              <a:t>temperature</a:t>
            </a:r>
            <a:r>
              <a:rPr lang="en-US" altLang="en-US" sz="3600" dirty="0">
                <a:effectLst/>
                <a:latin typeface="Arial" charset="0"/>
              </a:rPr>
              <a:t> (T) in Kelvin</a:t>
            </a:r>
          </a:p>
          <a:p>
            <a:pPr lvl="1">
              <a:buFont typeface="Wingdings" pitchFamily="2" charset="2"/>
              <a:buNone/>
            </a:pPr>
            <a:r>
              <a:rPr lang="en-US" altLang="en-US" sz="3600" dirty="0">
                <a:effectLst/>
                <a:latin typeface="Arial" charset="0"/>
              </a:rPr>
              <a:t>4. </a:t>
            </a:r>
            <a:r>
              <a:rPr lang="en-US" altLang="en-US" sz="3600" b="1" dirty="0">
                <a:effectLst/>
                <a:latin typeface="Arial" charset="0"/>
              </a:rPr>
              <a:t>amount</a:t>
            </a:r>
            <a:r>
              <a:rPr lang="en-US" altLang="en-US" sz="3600" dirty="0">
                <a:effectLst/>
                <a:latin typeface="Arial" charset="0"/>
              </a:rPr>
              <a:t> (n) in moles</a:t>
            </a:r>
          </a:p>
          <a:p>
            <a:pPr marL="0" indent="0">
              <a:buSzTx/>
              <a:buNone/>
            </a:pPr>
            <a:r>
              <a:rPr lang="en-US" altLang="en-US" sz="4000" dirty="0">
                <a:latin typeface="Arial" charset="0"/>
              </a:rPr>
              <a:t>	</a:t>
            </a:r>
            <a:endParaRPr lang="en-US" altLang="en-US" sz="4000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 uiExpand="1" build="p" bldLvl="5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1. Pressure of Gas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a measure of the force exerted by the gas on the walls of a container</a:t>
            </a:r>
          </a:p>
          <a:p>
            <a:pPr marL="0" indent="0">
              <a:buNone/>
            </a:pPr>
            <a:endParaRPr lang="en-US" sz="3600" b="1" dirty="0" smtClean="0"/>
          </a:p>
          <a:p>
            <a:r>
              <a:rPr lang="en-US" sz="3600" b="1" dirty="0" smtClean="0"/>
              <a:t>The greater the number of collisions between gas particles and the wall the greater the pressure</a:t>
            </a:r>
          </a:p>
          <a:p>
            <a:endParaRPr lang="en-US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6058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Pressure Conversions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1 </a:t>
            </a:r>
            <a:r>
              <a:rPr lang="en-US" sz="3200" b="1" dirty="0" err="1" smtClean="0"/>
              <a:t>atm</a:t>
            </a:r>
            <a:r>
              <a:rPr lang="en-US" sz="3200" b="1" dirty="0" smtClean="0"/>
              <a:t> = 101.3 </a:t>
            </a:r>
            <a:r>
              <a:rPr lang="en-US" sz="3200" b="1" dirty="0" err="1" smtClean="0"/>
              <a:t>kPa</a:t>
            </a:r>
            <a:r>
              <a:rPr lang="en-US" sz="3200" b="1" dirty="0" smtClean="0"/>
              <a:t> = 760 mmHg = 760 </a:t>
            </a:r>
            <a:r>
              <a:rPr lang="en-US" sz="3200" b="1" dirty="0" err="1" smtClean="0"/>
              <a:t>torr</a:t>
            </a:r>
            <a:endParaRPr lang="en-US" sz="3200" b="1" dirty="0" smtClean="0"/>
          </a:p>
          <a:p>
            <a:endParaRPr lang="en-US" sz="3200" b="1" dirty="0"/>
          </a:p>
          <a:p>
            <a:r>
              <a:rPr lang="en-US" sz="3200" b="1" dirty="0" smtClean="0"/>
              <a:t>The pressure in Tucson 668 mmHg, what is that pressure in:</a:t>
            </a:r>
          </a:p>
          <a:p>
            <a:r>
              <a:rPr lang="en-US" sz="3200" b="1" dirty="0" err="1" smtClean="0"/>
              <a:t>atm</a:t>
            </a:r>
            <a:endParaRPr lang="en-US" sz="3200" b="1" dirty="0" smtClean="0"/>
          </a:p>
          <a:p>
            <a:r>
              <a:rPr lang="en-US" sz="3200" b="1" dirty="0" err="1" smtClean="0"/>
              <a:t>kPa</a:t>
            </a:r>
            <a:endParaRPr lang="en-US" sz="3200" b="1" dirty="0" smtClean="0"/>
          </a:p>
          <a:p>
            <a:r>
              <a:rPr lang="en-US" sz="3200" b="1" dirty="0" err="1" smtClean="0"/>
              <a:t>torr</a:t>
            </a:r>
            <a:r>
              <a:rPr lang="en-US" sz="3200" b="1" dirty="0" smtClean="0"/>
              <a:t>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5864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5860</TotalTime>
  <Words>1656</Words>
  <Application>Microsoft Office PowerPoint</Application>
  <PresentationFormat>On-screen Show (4:3)</PresentationFormat>
  <Paragraphs>219</Paragraphs>
  <Slides>52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Oriel</vt:lpstr>
      <vt:lpstr>Equation</vt:lpstr>
      <vt:lpstr>CorelDRAW! 4.0 Graphic</vt:lpstr>
      <vt:lpstr>Unit 4    Gas Laws</vt:lpstr>
      <vt:lpstr>PowerPoint Presentation</vt:lpstr>
      <vt:lpstr>The Nature of Gases</vt:lpstr>
      <vt:lpstr>The Nature of Gases</vt:lpstr>
      <vt:lpstr> The Nature of Gases</vt:lpstr>
      <vt:lpstr>THE KINETIC THEORY OF GASES</vt:lpstr>
      <vt:lpstr>Variables that describe a Gas</vt:lpstr>
      <vt:lpstr>1. Pressure of Gas</vt:lpstr>
      <vt:lpstr>Pressure Conversions</vt:lpstr>
      <vt:lpstr>2.  Amount of Gas</vt:lpstr>
      <vt:lpstr>Pressure and the number of molecules are directly related </vt:lpstr>
      <vt:lpstr>3.  Volume of Gas</vt:lpstr>
      <vt:lpstr>4.  Temperature of Gas</vt:lpstr>
      <vt:lpstr>Density of Gas at STP</vt:lpstr>
      <vt:lpstr>Practice</vt:lpstr>
      <vt:lpstr>Practice</vt:lpstr>
      <vt:lpstr> The Gas Laws</vt:lpstr>
      <vt:lpstr>#1. Boyle’s Law</vt:lpstr>
      <vt:lpstr>#2. Charles’s Law</vt:lpstr>
      <vt:lpstr>Converting Celsius to Kelvin</vt:lpstr>
      <vt:lpstr>#3. Gay-Lussac’s Law </vt:lpstr>
      <vt:lpstr>#5. The Combined Gas Law</vt:lpstr>
      <vt:lpstr>PowerPoint Presentation</vt:lpstr>
      <vt:lpstr>PowerPoint Presentation</vt:lpstr>
      <vt:lpstr>PowerPoint Presentation</vt:lpstr>
      <vt:lpstr>Examples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Avogadro's Law</vt:lpstr>
      <vt:lpstr>PowerPoint Presentation</vt:lpstr>
      <vt:lpstr>PowerPoint Presentation</vt:lpstr>
      <vt:lpstr>#6.  The Ideal Gas Law #1</vt:lpstr>
      <vt:lpstr>PowerPoint Presentation</vt:lpstr>
      <vt:lpstr>#7.  Ideal Gas Law 2</vt:lpstr>
      <vt:lpstr>PowerPoint Presentation</vt:lpstr>
      <vt:lpstr>Ideal Gas Equation #3</vt:lpstr>
      <vt:lpstr>PowerPoint Presentation</vt:lpstr>
      <vt:lpstr>#8 Dalton’s Law of Partial Pressures</vt:lpstr>
      <vt:lpstr>PowerPoint Presentation</vt:lpstr>
      <vt:lpstr>PowerPoint Presentation</vt:lpstr>
      <vt:lpstr>PowerPoint Presentation</vt:lpstr>
      <vt:lpstr>Ideal Gases don’t exist, because:</vt:lpstr>
      <vt:lpstr>Real Gases behave like Ideal Gases...</vt:lpstr>
      <vt:lpstr>Real Gases behave like Ideal Gases…</vt:lpstr>
      <vt:lpstr>Diffusion is: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 The Behavior of Gases</dc:title>
  <dc:creator>Stephen L. Cotton</dc:creator>
  <cp:lastModifiedBy>Administrator</cp:lastModifiedBy>
  <cp:revision>142</cp:revision>
  <cp:lastPrinted>1997-02-23T01:18:28Z</cp:lastPrinted>
  <dcterms:created xsi:type="dcterms:W3CDTF">1996-02-23T02:52:14Z</dcterms:created>
  <dcterms:modified xsi:type="dcterms:W3CDTF">2014-12-05T16:55:33Z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2</vt:i4>
  </property>
  <property fmtid="{D5CDD505-2E9C-101B-9397-08002B2CF9AE}" pid="6" name="ScreenUsage">
    <vt:i4>3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16776960</vt:i4>
  </property>
  <property fmtid="{D5CDD505-2E9C-101B-9397-08002B2CF9AE}" pid="14" name="TextColor">
    <vt:i4>4194368</vt:i4>
  </property>
  <property fmtid="{D5CDD505-2E9C-101B-9397-08002B2CF9AE}" pid="15" name="LinkColor">
    <vt:i4>16744448</vt:i4>
  </property>
  <property fmtid="{D5CDD505-2E9C-101B-9397-08002B2CF9AE}" pid="16" name="VisitedColor">
    <vt:i4>8388863</vt:i4>
  </property>
  <property fmtid="{D5CDD505-2E9C-101B-9397-08002B2CF9AE}" pid="17" name="TransparentButton">
    <vt:i4>-1</vt:i4>
  </property>
  <property fmtid="{D5CDD505-2E9C-101B-9397-08002B2CF9AE}" pid="18" name="ButtonType">
    <vt:i4>3</vt:i4>
  </property>
  <property fmtid="{D5CDD505-2E9C-101B-9397-08002B2CF9AE}" pid="19" name="ShowNotes">
    <vt:bool>false</vt:bool>
  </property>
  <property fmtid="{D5CDD505-2E9C-101B-9397-08002B2CF9AE}" pid="20" name="NavBtnPos">
    <vt:i4>2</vt:i4>
  </property>
  <property fmtid="{D5CDD505-2E9C-101B-9397-08002B2CF9AE}" pid="21" name="OutputDir">
    <vt:lpwstr>C:\My Documents</vt:lpwstr>
  </property>
</Properties>
</file>